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Economica" panose="020B0604020202020204" charset="0"/>
      <p:regular r:id="rId13"/>
      <p:bold r:id="rId14"/>
      <p:italic r:id="rId15"/>
      <p:boldItalic r:id="rId16"/>
    </p:embeddedFont>
    <p:embeddedFont>
      <p:font typeface="Open Sans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513113014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513113014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51311301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513113014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51311301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51311301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51311301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51311301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513113014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513113014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4aacbe85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4aacbe85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513113014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513113014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4aacbe85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4aacbe85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513113014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513113014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XV3YC128TV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zL8MT_qw1c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 idx="4294967295"/>
          </p:nvPr>
        </p:nvSpPr>
        <p:spPr>
          <a:xfrm>
            <a:off x="3323050" y="10345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9600" b="1"/>
              <a:t>1791</a:t>
            </a:r>
            <a:endParaRPr sz="9600" b="1"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4294967295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/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" sz="4150"/>
              <a:t>Corps of Cadets (Warsaw)</a:t>
            </a:r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1"/>
          </p:nvPr>
        </p:nvSpPr>
        <p:spPr>
          <a:xfrm>
            <a:off x="202775" y="1147225"/>
            <a:ext cx="44928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solidFill>
                  <a:srgbClr val="222222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The state Corps of Cadets was established in Warsaw on 15 March 1765 by </a:t>
            </a:r>
            <a:r>
              <a:rPr lang="pl" sz="3000" b="1">
                <a:solidFill>
                  <a:srgbClr val="222222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King Stanisław August Poniatowski</a:t>
            </a:r>
            <a:endParaRPr sz="3000" b="1">
              <a:solidFill>
                <a:srgbClr val="222222"/>
              </a:solidFill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3000">
                <a:solidFill>
                  <a:srgbClr val="222222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It was </a:t>
            </a:r>
            <a:r>
              <a:rPr lang="pl" sz="3000" b="1">
                <a:solidFill>
                  <a:srgbClr val="222222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the first state school </a:t>
            </a:r>
            <a:r>
              <a:rPr lang="pl" sz="3000">
                <a:solidFill>
                  <a:srgbClr val="222222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in the Polish-Lithuanian Commonwealth</a:t>
            </a:r>
            <a:endParaRPr sz="3000">
              <a:solidFill>
                <a:srgbClr val="222222"/>
              </a:solidFill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7450" y="440350"/>
            <a:ext cx="4143624" cy="257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1800" y="2813298"/>
            <a:ext cx="3212200" cy="22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 i="1">
                <a:highlight>
                  <a:srgbClr val="FFFFFF"/>
                </a:highlight>
              </a:rPr>
              <a:t>Constitution of May 3, 1791</a:t>
            </a:r>
            <a:endParaRPr sz="3600" i="1"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251225" y="1210200"/>
            <a:ext cx="3633600" cy="28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>
                <a:latin typeface="Economica"/>
                <a:ea typeface="Economica"/>
                <a:cs typeface="Economica"/>
                <a:sym typeface="Economica"/>
              </a:rPr>
              <a:t>The Constitution of May 3 1791 was adopted by </a:t>
            </a:r>
            <a:r>
              <a:rPr lang="pl" b="1">
                <a:latin typeface="Economica"/>
                <a:ea typeface="Economica"/>
                <a:cs typeface="Economica"/>
                <a:sym typeface="Economica"/>
              </a:rPr>
              <a:t>The Great Sejm (parliament) </a:t>
            </a:r>
            <a:r>
              <a:rPr lang="pl">
                <a:solidFill>
                  <a:srgbClr val="222222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of the Polish–Lithuanian Commonwealth</a:t>
            </a:r>
            <a:br>
              <a:rPr lang="pl">
                <a:solidFill>
                  <a:srgbClr val="222222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</a:br>
            <a:r>
              <a:rPr lang="pl" b="1">
                <a:solidFill>
                  <a:srgbClr val="222222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First</a:t>
            </a:r>
            <a:r>
              <a:rPr lang="pl">
                <a:solidFill>
                  <a:srgbClr val="222222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 constitution </a:t>
            </a:r>
            <a:r>
              <a:rPr lang="pl" b="1">
                <a:solidFill>
                  <a:srgbClr val="222222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in Europe</a:t>
            </a:r>
            <a:r>
              <a:rPr lang="pl">
                <a:solidFill>
                  <a:srgbClr val="222222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 and </a:t>
            </a:r>
            <a:r>
              <a:rPr lang="pl" b="1">
                <a:solidFill>
                  <a:srgbClr val="222222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the second</a:t>
            </a:r>
            <a:r>
              <a:rPr lang="pl">
                <a:solidFill>
                  <a:srgbClr val="222222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 </a:t>
            </a:r>
            <a:br>
              <a:rPr lang="pl">
                <a:solidFill>
                  <a:srgbClr val="222222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</a:br>
            <a:r>
              <a:rPr lang="pl" b="1">
                <a:solidFill>
                  <a:srgbClr val="222222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in the world</a:t>
            </a:r>
            <a:endParaRPr b="1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0925" y="222525"/>
            <a:ext cx="2095500" cy="31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4655" y="1147225"/>
            <a:ext cx="2819596" cy="187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9325" y="2741169"/>
            <a:ext cx="4394600" cy="219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Constitution of May 3, 1791</a:t>
            </a: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396400" y="1268250"/>
            <a:ext cx="4698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Economica"/>
                <a:ea typeface="Economica"/>
                <a:cs typeface="Economica"/>
                <a:sym typeface="Economica"/>
              </a:rPr>
              <a:t>The legalisation was designed to redress the Commonwealth's </a:t>
            </a:r>
            <a:r>
              <a:rPr lang="pl" sz="2400" b="1">
                <a:latin typeface="Economica"/>
                <a:ea typeface="Economica"/>
                <a:cs typeface="Economica"/>
                <a:sym typeface="Economica"/>
              </a:rPr>
              <a:t>political defects</a:t>
            </a:r>
            <a:endParaRPr sz="2400" b="1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2400">
                <a:latin typeface="Economica"/>
                <a:ea typeface="Economica"/>
                <a:cs typeface="Economica"/>
                <a:sym typeface="Economica"/>
              </a:rPr>
              <a:t>The constitution sought to supplant the prevailing </a:t>
            </a:r>
            <a:r>
              <a:rPr lang="pl" sz="2400" b="1">
                <a:latin typeface="Economica"/>
                <a:ea typeface="Economica"/>
                <a:cs typeface="Economica"/>
                <a:sym typeface="Economica"/>
              </a:rPr>
              <a:t>anarchy</a:t>
            </a:r>
            <a:endParaRPr sz="2400" b="1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lnSpc>
                <a:spcPct val="16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 b="1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Montesquieu's separation of powers system</a:t>
            </a:r>
            <a:br>
              <a:rPr lang="pl" sz="2400" b="1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</a:br>
            <a:r>
              <a:rPr lang="pl" sz="2400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There are </a:t>
            </a:r>
            <a:r>
              <a:rPr lang="pl" sz="2400" b="1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three sorts of power: </a:t>
            </a:r>
            <a:r>
              <a:rPr lang="pl" sz="10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" sz="2400">
                <a:solidFill>
                  <a:srgbClr val="222222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the legislative the executive and the judiciary</a:t>
            </a:r>
            <a:endParaRPr sz="2400" b="1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9300" y="110200"/>
            <a:ext cx="3609174" cy="360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9613" y="2950950"/>
            <a:ext cx="2857500" cy="19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222222"/>
                </a:solidFill>
                <a:highlight>
                  <a:srgbClr val="FFFFFF"/>
                </a:highlight>
              </a:rPr>
              <a:t>Bernardo Bellotto (Canaletto)</a:t>
            </a:r>
            <a:endParaRPr sz="3600"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6140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400">
                <a:latin typeface="Economica"/>
                <a:ea typeface="Economica"/>
                <a:cs typeface="Economica"/>
                <a:sym typeface="Economica"/>
              </a:rPr>
              <a:t>Bellotto accepted an invitation in 1764 from Poland's newly elected King Stanisław August Poniatowski to become his</a:t>
            </a:r>
            <a:r>
              <a:rPr lang="pl" sz="2400" b="1">
                <a:latin typeface="Economica"/>
                <a:ea typeface="Economica"/>
                <a:cs typeface="Economica"/>
                <a:sym typeface="Economica"/>
              </a:rPr>
              <a:t> court painter in Warsaw</a:t>
            </a:r>
            <a:br>
              <a:rPr lang="pl" sz="2400">
                <a:latin typeface="Economica"/>
                <a:ea typeface="Economica"/>
                <a:cs typeface="Economica"/>
                <a:sym typeface="Economica"/>
              </a:rPr>
            </a:br>
            <a:r>
              <a:rPr lang="pl" sz="2400">
                <a:latin typeface="Economica"/>
                <a:ea typeface="Economica"/>
                <a:cs typeface="Economica"/>
                <a:sym typeface="Economica"/>
              </a:rPr>
              <a:t>Here he remained some 16 years, for the rest of his life, as court painter to the King, for whom he painted numerous views of the </a:t>
            </a:r>
            <a:r>
              <a:rPr lang="pl" sz="2400" b="1">
                <a:latin typeface="Economica"/>
                <a:ea typeface="Economica"/>
                <a:cs typeface="Economica"/>
                <a:sym typeface="Economica"/>
              </a:rPr>
              <a:t>Polish capital</a:t>
            </a:r>
            <a:r>
              <a:rPr lang="pl" sz="2400">
                <a:latin typeface="Economica"/>
                <a:ea typeface="Economica"/>
                <a:cs typeface="Economica"/>
                <a:sym typeface="Economica"/>
              </a:rPr>
              <a:t> and its environs for </a:t>
            </a:r>
            <a:r>
              <a:rPr lang="pl" sz="2400" b="1">
                <a:latin typeface="Economica"/>
                <a:ea typeface="Economica"/>
                <a:cs typeface="Economica"/>
                <a:sym typeface="Economica"/>
              </a:rPr>
              <a:t>the Royal Castle in Warsaw</a:t>
            </a:r>
            <a:endParaRPr sz="2400" b="1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6000" y="404050"/>
            <a:ext cx="3913500" cy="258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8100" y="3144252"/>
            <a:ext cx="3913500" cy="178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" sz="4150"/>
              <a:t>National Theatre, Warsaw</a:t>
            </a: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1421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3000">
                <a:latin typeface="Economica"/>
                <a:ea typeface="Economica"/>
                <a:cs typeface="Economica"/>
                <a:sym typeface="Economica"/>
              </a:rPr>
              <a:t>The National Theatre in Warsaw, Poland, was founded in </a:t>
            </a:r>
            <a:r>
              <a:rPr lang="pl" sz="3000" b="1">
                <a:latin typeface="Economica"/>
                <a:ea typeface="Economica"/>
                <a:cs typeface="Economica"/>
                <a:sym typeface="Economica"/>
              </a:rPr>
              <a:t>1765</a:t>
            </a:r>
            <a:r>
              <a:rPr lang="pl" sz="3000">
                <a:latin typeface="Economica"/>
                <a:ea typeface="Economica"/>
                <a:cs typeface="Economica"/>
                <a:sym typeface="Economica"/>
              </a:rPr>
              <a:t>, during the Polish Enlightenment, by that country's last monarch, </a:t>
            </a:r>
            <a:r>
              <a:rPr lang="pl" sz="3000" b="1">
                <a:latin typeface="Economica"/>
                <a:ea typeface="Economica"/>
                <a:cs typeface="Economica"/>
                <a:sym typeface="Economica"/>
              </a:rPr>
              <a:t>Stanisław August Poniatowski</a:t>
            </a:r>
            <a:endParaRPr sz="3000" b="1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8600" y="-67950"/>
            <a:ext cx="4385401" cy="303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0450" y="2214725"/>
            <a:ext cx="4032176" cy="276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420625" y="15860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National Theatre</a:t>
            </a:r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3" name="Google Shape;103;p18" descr="Fall in love in Warsaw" title="National Theater in Warsaw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825" y="1263925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2625" y="84700"/>
            <a:ext cx="3860501" cy="22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2072" y="2084972"/>
            <a:ext cx="3749150" cy="259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Łazienki Park </a:t>
            </a:r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0" y="1491475"/>
            <a:ext cx="49527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It is </a:t>
            </a:r>
            <a:r>
              <a:rPr lang="pl" b="1"/>
              <a:t>the largest park in Warsaw</a:t>
            </a:r>
            <a:r>
              <a:rPr lang="pl"/>
              <a:t>, Poland, occupying 76 hectares of the city center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Originally designed in the 17th century as a baths park (hence the name), in the 18th century Łazienki was transformed by Poland's King </a:t>
            </a:r>
            <a:r>
              <a:rPr lang="pl" b="1"/>
              <a:t>Stanisław August</a:t>
            </a:r>
            <a:r>
              <a:rPr lang="pl"/>
              <a:t> into a setting for </a:t>
            </a:r>
            <a:r>
              <a:rPr lang="pl" b="1"/>
              <a:t>palaces, villas, classicist follies, and monuments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1025" y="205725"/>
            <a:ext cx="4703024" cy="21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5100" y="2488975"/>
            <a:ext cx="3886499" cy="2184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Łazienki Park </a:t>
            </a: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/>
              <a:t> </a:t>
            </a:r>
            <a:endParaRPr/>
          </a:p>
        </p:txBody>
      </p:sp>
      <p:pic>
        <p:nvPicPr>
          <p:cNvPr id="120" name="Google Shape;120;p20" descr="Warszawskie Łazienki o poranku. &#10;&#10;Film zdobył wyróżnienie na Grand Video Awards 2018.&#10;&#10;Nagranie wykonane na zlecenie władz Muzeum przez profesjonalnych operatorów UAVO.&#10;Volatus Media jest oficjalny partner Muzeum Łazienki Królewskie w Warszawie w zakresie zdjęć z powietrza. &#10;&#10;Aerial drone footage of The Royal Łazienki Museum in Warsaw.&#10;&#10;Jeżeli są Państwo zainteresowani kupnem licencji na poszczególne ujęcia lub podobne kadry, które nie znalazły się w filmie, zapraszamy do kontaktu.&#10;&#10;for more drone photography inspirations visit:&#10;www.volatusmedia.com&#10;www.facebook.com/volatusmedia/" title="The Royal Łazienki Museum in Warsaw // Łazienki Królewskie w Warszawie z lotu ptaka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3325" y="11877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" sz="4150" i="1"/>
              <a:t>Monitor</a:t>
            </a:r>
            <a:r>
              <a:rPr lang="pl" sz="4150"/>
              <a:t> (Polish newspaper)</a:t>
            </a:r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49650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Economica"/>
                <a:ea typeface="Economica"/>
                <a:cs typeface="Economica"/>
                <a:sym typeface="Economica"/>
              </a:rPr>
              <a:t>The Monitor was </a:t>
            </a:r>
            <a:r>
              <a:rPr lang="pl" b="1">
                <a:latin typeface="Economica"/>
                <a:ea typeface="Economica"/>
                <a:cs typeface="Economica"/>
                <a:sym typeface="Economica"/>
              </a:rPr>
              <a:t>one of the first</a:t>
            </a:r>
            <a:r>
              <a:rPr lang="pl">
                <a:latin typeface="Economica"/>
                <a:ea typeface="Economica"/>
                <a:cs typeface="Economica"/>
                <a:sym typeface="Economica"/>
              </a:rPr>
              <a:t> newspapers in Poland, printed from 1765 to 1785, during the Polish Enlightenment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br>
              <a:rPr lang="pl">
                <a:latin typeface="Economica"/>
                <a:ea typeface="Economica"/>
                <a:cs typeface="Economica"/>
                <a:sym typeface="Economica"/>
              </a:rPr>
            </a:br>
            <a:r>
              <a:rPr lang="pl">
                <a:latin typeface="Economica"/>
                <a:ea typeface="Economica"/>
                <a:cs typeface="Economica"/>
                <a:sym typeface="Economica"/>
              </a:rPr>
              <a:t>It was founded in March 1765 by Ignacy Krasicki and Franciszek Bohomolec, with active support from </a:t>
            </a:r>
            <a:r>
              <a:rPr lang="pl" b="1">
                <a:latin typeface="Economica"/>
                <a:ea typeface="Economica"/>
                <a:cs typeface="Economica"/>
                <a:sym typeface="Economica"/>
              </a:rPr>
              <a:t>King Stanisław August Poniatowski</a:t>
            </a:r>
            <a:endParaRPr b="1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pl" b="1">
                <a:latin typeface="Economica"/>
                <a:ea typeface="Economica"/>
                <a:cs typeface="Economica"/>
                <a:sym typeface="Economica"/>
              </a:rPr>
            </a:br>
            <a:r>
              <a:rPr lang="pl">
                <a:latin typeface="Economica"/>
                <a:ea typeface="Economica"/>
                <a:cs typeface="Economica"/>
                <a:sym typeface="Economica"/>
              </a:rPr>
              <a:t>It came out </a:t>
            </a:r>
            <a:r>
              <a:rPr lang="pl" b="1">
                <a:latin typeface="Economica"/>
                <a:ea typeface="Economica"/>
                <a:cs typeface="Economica"/>
                <a:sym typeface="Economica"/>
              </a:rPr>
              <a:t>weekly</a:t>
            </a:r>
            <a:r>
              <a:rPr lang="pl">
                <a:latin typeface="Economica"/>
                <a:ea typeface="Economica"/>
                <a:cs typeface="Economica"/>
                <a:sym typeface="Economica"/>
              </a:rPr>
              <a:t>, later </a:t>
            </a:r>
            <a:r>
              <a:rPr lang="pl" b="1">
                <a:latin typeface="Economica"/>
                <a:ea typeface="Economica"/>
                <a:cs typeface="Economica"/>
                <a:sym typeface="Economica"/>
              </a:rPr>
              <a:t>semi-weekly</a:t>
            </a:r>
            <a:endParaRPr b="1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7050" y="315925"/>
            <a:ext cx="1993959" cy="33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1009" y="2243625"/>
            <a:ext cx="1658191" cy="2592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</Words>
  <Application>Microsoft Office PowerPoint</Application>
  <PresentationFormat>Diavoorstelling (16:9)</PresentationFormat>
  <Paragraphs>25</Paragraphs>
  <Slides>10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Open Sans</vt:lpstr>
      <vt:lpstr>Economica</vt:lpstr>
      <vt:lpstr>Luxe</vt:lpstr>
      <vt:lpstr>1791</vt:lpstr>
      <vt:lpstr>Constitution of May 3, 1791</vt:lpstr>
      <vt:lpstr>Constitution of May 3, 1791</vt:lpstr>
      <vt:lpstr>Bernardo Bellotto (Canaletto)</vt:lpstr>
      <vt:lpstr>National Theatre, Warsaw</vt:lpstr>
      <vt:lpstr>National Theatre</vt:lpstr>
      <vt:lpstr>Łazienki Park </vt:lpstr>
      <vt:lpstr>Łazienki Park </vt:lpstr>
      <vt:lpstr>Monitor (Polish newspaper)</vt:lpstr>
      <vt:lpstr>Corps of Cadets (Warsaw)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1791</dc:title>
  <cp:lastModifiedBy>Bogaard, N.W.M.</cp:lastModifiedBy>
  <cp:revision>1</cp:revision>
  <dcterms:modified xsi:type="dcterms:W3CDTF">2021-03-17T08:58:35Z</dcterms:modified>
</cp:coreProperties>
</file>