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Georgia" panose="02040502050405020303" pitchFamily="18" charset="0"/>
      <p:regular r:id="rId16"/>
      <p:bold r:id="rId17"/>
      <p:italic r:id="rId18"/>
      <p:boldItalic r:id="rId19"/>
    </p:embeddedFont>
    <p:embeddedFont>
      <p:font typeface="Pacifico" panose="020B0604020202020204" charset="0"/>
      <p:regular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c6a4b70e76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c6a4b70e7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729e520ce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c729e520ce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c729e520ce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c729e520ce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e3f148a42b2c90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e3f148a42b2c90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c6a4b70e7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c6a4b70e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c6a4b70e76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c6a4b70e76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c6a4b70e76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c6a4b70e76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c6a4b70e76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c6a4b70e76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c729e520c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c729e520c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c729e520ce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c729e520c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729e520ce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729e520c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c6a4b70e76_1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c6a4b70e76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History_of_Poland"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en.wikipedia.org/wiki/Soviet_Union" TargetMode="External"/><Relationship Id="rId4" Type="http://schemas.openxmlformats.org/officeDocument/2006/relationships/hyperlink" Target="https://en.wikipedia.org/wiki/Nazi_German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254800" y="1263900"/>
            <a:ext cx="76473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b="1">
                <a:solidFill>
                  <a:srgbClr val="CC0000"/>
                </a:solidFill>
                <a:latin typeface="Georgia"/>
                <a:ea typeface="Georgia"/>
                <a:cs typeface="Georgia"/>
                <a:sym typeface="Georgia"/>
              </a:rPr>
              <a:t>Poland </a:t>
            </a:r>
            <a:endParaRPr b="1">
              <a:solidFill>
                <a:srgbClr val="CC0000"/>
              </a:solidFill>
              <a:latin typeface="Georgia"/>
              <a:ea typeface="Georgia"/>
              <a:cs typeface="Georgia"/>
              <a:sym typeface="Georgia"/>
            </a:endParaRPr>
          </a:p>
          <a:p>
            <a:pPr marL="0" lvl="0" indent="0" algn="ctr" rtl="0">
              <a:spcBef>
                <a:spcPts val="0"/>
              </a:spcBef>
              <a:spcAft>
                <a:spcPts val="0"/>
              </a:spcAft>
              <a:buNone/>
            </a:pPr>
            <a:r>
              <a:rPr lang="pl" sz="3900" b="1">
                <a:solidFill>
                  <a:srgbClr val="CC0000"/>
                </a:solidFill>
                <a:latin typeface="Georgia"/>
                <a:ea typeface="Georgia"/>
                <a:cs typeface="Georgia"/>
                <a:sym typeface="Georgia"/>
              </a:rPr>
              <a:t>in 1943</a:t>
            </a:r>
            <a:endParaRPr sz="3900" b="1">
              <a:solidFill>
                <a:srgbClr val="CC0000"/>
              </a:solidFill>
              <a:latin typeface="Georgia"/>
              <a:ea typeface="Georgia"/>
              <a:cs typeface="Georgia"/>
              <a:sym typeface="Georgia"/>
            </a:endParaRPr>
          </a:p>
        </p:txBody>
      </p:sp>
      <p:pic>
        <p:nvPicPr>
          <p:cNvPr id="55" name="Google Shape;55;p13"/>
          <p:cNvPicPr preferRelativeResize="0"/>
          <p:nvPr/>
        </p:nvPicPr>
        <p:blipFill>
          <a:blip r:embed="rId3">
            <a:alphaModFix/>
          </a:blip>
          <a:stretch>
            <a:fillRect/>
          </a:stretch>
        </p:blipFill>
        <p:spPr>
          <a:xfrm>
            <a:off x="1558575" y="10"/>
            <a:ext cx="1929944" cy="2887166"/>
          </a:xfrm>
          <a:prstGeom prst="rect">
            <a:avLst/>
          </a:prstGeom>
          <a:noFill/>
          <a:ln>
            <a:noFill/>
          </a:ln>
        </p:spPr>
      </p:pic>
      <p:pic>
        <p:nvPicPr>
          <p:cNvPr id="56" name="Google Shape;56;p13"/>
          <p:cNvPicPr preferRelativeResize="0"/>
          <p:nvPr/>
        </p:nvPicPr>
        <p:blipFill>
          <a:blip r:embed="rId4">
            <a:alphaModFix/>
          </a:blip>
          <a:stretch>
            <a:fillRect/>
          </a:stretch>
        </p:blipFill>
        <p:spPr>
          <a:xfrm>
            <a:off x="0" y="3942644"/>
            <a:ext cx="1929951" cy="1200857"/>
          </a:xfrm>
          <a:prstGeom prst="rect">
            <a:avLst/>
          </a:prstGeom>
          <a:noFill/>
          <a:ln>
            <a:noFill/>
          </a:ln>
        </p:spPr>
      </p:pic>
      <p:pic>
        <p:nvPicPr>
          <p:cNvPr id="57" name="Google Shape;57;p13"/>
          <p:cNvPicPr preferRelativeResize="0"/>
          <p:nvPr/>
        </p:nvPicPr>
        <p:blipFill>
          <a:blip r:embed="rId5">
            <a:alphaModFix/>
          </a:blip>
          <a:stretch>
            <a:fillRect/>
          </a:stretch>
        </p:blipFill>
        <p:spPr>
          <a:xfrm>
            <a:off x="-20025" y="1799125"/>
            <a:ext cx="3508549" cy="2193850"/>
          </a:xfrm>
          <a:prstGeom prst="rect">
            <a:avLst/>
          </a:prstGeom>
          <a:noFill/>
          <a:ln>
            <a:noFill/>
          </a:ln>
        </p:spPr>
      </p:pic>
      <p:pic>
        <p:nvPicPr>
          <p:cNvPr id="58" name="Google Shape;58;p13"/>
          <p:cNvPicPr preferRelativeResize="0"/>
          <p:nvPr/>
        </p:nvPicPr>
        <p:blipFill rotWithShape="1">
          <a:blip r:embed="rId6">
            <a:alphaModFix/>
          </a:blip>
          <a:srcRect l="15163" r="15723"/>
          <a:stretch/>
        </p:blipFill>
        <p:spPr>
          <a:xfrm>
            <a:off x="1840250" y="2758600"/>
            <a:ext cx="1648274" cy="2384900"/>
          </a:xfrm>
          <a:prstGeom prst="rect">
            <a:avLst/>
          </a:prstGeom>
          <a:noFill/>
          <a:ln>
            <a:noFill/>
          </a:ln>
        </p:spPr>
      </p:pic>
      <p:pic>
        <p:nvPicPr>
          <p:cNvPr id="59" name="Google Shape;59;p13"/>
          <p:cNvPicPr preferRelativeResize="0"/>
          <p:nvPr/>
        </p:nvPicPr>
        <p:blipFill>
          <a:blip r:embed="rId7">
            <a:alphaModFix/>
          </a:blip>
          <a:stretch>
            <a:fillRect/>
          </a:stretch>
        </p:blipFill>
        <p:spPr>
          <a:xfrm>
            <a:off x="140110" y="2758600"/>
            <a:ext cx="2193849" cy="2193849"/>
          </a:xfrm>
          <a:prstGeom prst="rect">
            <a:avLst/>
          </a:prstGeom>
          <a:noFill/>
          <a:ln>
            <a:noFill/>
          </a:ln>
        </p:spPr>
      </p:pic>
      <p:pic>
        <p:nvPicPr>
          <p:cNvPr id="60" name="Google Shape;60;p13"/>
          <p:cNvPicPr preferRelativeResize="0"/>
          <p:nvPr/>
        </p:nvPicPr>
        <p:blipFill>
          <a:blip r:embed="rId8">
            <a:alphaModFix/>
          </a:blip>
          <a:stretch>
            <a:fillRect/>
          </a:stretch>
        </p:blipFill>
        <p:spPr>
          <a:xfrm>
            <a:off x="-12" y="0"/>
            <a:ext cx="2274827" cy="17991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a:spLocks noGrp="1"/>
          </p:cNvSpPr>
          <p:nvPr>
            <p:ph type="body" idx="1"/>
          </p:nvPr>
        </p:nvSpPr>
        <p:spPr>
          <a:xfrm>
            <a:off x="417758" y="893195"/>
            <a:ext cx="4087200" cy="1803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ctr" rtl="0">
              <a:lnSpc>
                <a:spcPct val="100000"/>
              </a:lnSpc>
              <a:spcBef>
                <a:spcPts val="0"/>
              </a:spcBef>
              <a:spcAft>
                <a:spcPts val="0"/>
              </a:spcAft>
              <a:buClr>
                <a:schemeClr val="dk1"/>
              </a:buClr>
              <a:buSzPts val="1100"/>
              <a:buFont typeface="Arial"/>
              <a:buNone/>
            </a:pPr>
            <a:r>
              <a:rPr lang="pl" sz="1308">
                <a:solidFill>
                  <a:srgbClr val="000000"/>
                </a:solidFill>
                <a:highlight>
                  <a:srgbClr val="FFFFFF"/>
                </a:highlight>
                <a:latin typeface="Georgia"/>
                <a:ea typeface="Georgia"/>
                <a:cs typeface="Georgia"/>
                <a:sym typeface="Georgia"/>
              </a:rPr>
              <a:t>Many university professors,teachers, lawyers, artists, writers and priests were </a:t>
            </a:r>
            <a:r>
              <a:rPr lang="pl" sz="1308" b="1">
                <a:solidFill>
                  <a:srgbClr val="000000"/>
                </a:solidFill>
                <a:highlight>
                  <a:srgbClr val="FFFFFF"/>
                </a:highlight>
                <a:latin typeface="Georgia"/>
                <a:ea typeface="Georgia"/>
                <a:cs typeface="Georgia"/>
                <a:sym typeface="Georgia"/>
              </a:rPr>
              <a:t>arrested and executed</a:t>
            </a:r>
            <a:r>
              <a:rPr lang="pl" sz="1308">
                <a:solidFill>
                  <a:srgbClr val="000000"/>
                </a:solidFill>
                <a:highlight>
                  <a:srgbClr val="FFFFFF"/>
                </a:highlight>
                <a:latin typeface="Georgia"/>
                <a:ea typeface="Georgia"/>
                <a:cs typeface="Georgia"/>
                <a:sym typeface="Georgia"/>
              </a:rPr>
              <a:t>, or transported to concentration camps. During World War II Poland lost 40% of physicians, 26% to 57% of its lawyers, 15% to 30% of its teachers, 35% of its scientists</a:t>
            </a:r>
            <a:endParaRPr sz="1458">
              <a:solidFill>
                <a:srgbClr val="000000"/>
              </a:solidFill>
              <a:latin typeface="Georgia"/>
              <a:ea typeface="Georgia"/>
              <a:cs typeface="Georgia"/>
              <a:sym typeface="Georgia"/>
            </a:endParaRPr>
          </a:p>
        </p:txBody>
      </p:sp>
      <p:sp>
        <p:nvSpPr>
          <p:cNvPr id="144" name="Google Shape;144;p22"/>
          <p:cNvSpPr txBox="1">
            <a:spLocks noGrp="1"/>
          </p:cNvSpPr>
          <p:nvPr>
            <p:ph type="title"/>
          </p:nvPr>
        </p:nvSpPr>
        <p:spPr>
          <a:xfrm>
            <a:off x="1322090" y="320500"/>
            <a:ext cx="445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3100" b="1">
                <a:solidFill>
                  <a:srgbClr val="000000"/>
                </a:solidFill>
                <a:latin typeface="Georgia"/>
                <a:ea typeface="Georgia"/>
                <a:cs typeface="Georgia"/>
                <a:sym typeface="Georgia"/>
              </a:rPr>
              <a:t>Destruction</a:t>
            </a:r>
            <a:endParaRPr sz="3100" b="1">
              <a:solidFill>
                <a:srgbClr val="000000"/>
              </a:solidFill>
              <a:latin typeface="Georgia"/>
              <a:ea typeface="Georgia"/>
              <a:cs typeface="Georgia"/>
              <a:sym typeface="Georgia"/>
            </a:endParaRPr>
          </a:p>
        </p:txBody>
      </p:sp>
      <p:pic>
        <p:nvPicPr>
          <p:cNvPr id="145" name="Google Shape;145;p22"/>
          <p:cNvPicPr preferRelativeResize="0"/>
          <p:nvPr/>
        </p:nvPicPr>
        <p:blipFill>
          <a:blip r:embed="rId3">
            <a:alphaModFix/>
          </a:blip>
          <a:stretch>
            <a:fillRect/>
          </a:stretch>
        </p:blipFill>
        <p:spPr>
          <a:xfrm>
            <a:off x="912662" y="2654525"/>
            <a:ext cx="3314224" cy="2203950"/>
          </a:xfrm>
          <a:prstGeom prst="rect">
            <a:avLst/>
          </a:prstGeom>
          <a:noFill/>
          <a:ln>
            <a:noFill/>
          </a:ln>
        </p:spPr>
      </p:pic>
      <p:sp>
        <p:nvSpPr>
          <p:cNvPr id="146" name="Google Shape;146;p22"/>
          <p:cNvSpPr txBox="1"/>
          <p:nvPr/>
        </p:nvSpPr>
        <p:spPr>
          <a:xfrm>
            <a:off x="4940801" y="489246"/>
            <a:ext cx="3726900" cy="118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300">
                <a:latin typeface="Georgia"/>
                <a:ea typeface="Georgia"/>
                <a:cs typeface="Georgia"/>
                <a:sym typeface="Georgia"/>
              </a:rPr>
              <a:t>A significant portion of Poland's cultural heritage, estimated at about half a million art objects, was plundered by the occupying powers. During War Poland lost 13 000 paintings, 15 mln books and 1 500 thousand sculptures.</a:t>
            </a:r>
            <a:endParaRPr sz="1300">
              <a:latin typeface="Georgia"/>
              <a:ea typeface="Georgia"/>
              <a:cs typeface="Georgia"/>
              <a:sym typeface="Georgia"/>
            </a:endParaRPr>
          </a:p>
        </p:txBody>
      </p:sp>
      <p:sp>
        <p:nvSpPr>
          <p:cNvPr id="147" name="Google Shape;147;p22"/>
          <p:cNvSpPr txBox="1"/>
          <p:nvPr/>
        </p:nvSpPr>
        <p:spPr>
          <a:xfrm>
            <a:off x="5143500" y="3811700"/>
            <a:ext cx="129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48" name="Google Shape;148;p22"/>
          <p:cNvPicPr preferRelativeResize="0"/>
          <p:nvPr/>
        </p:nvPicPr>
        <p:blipFill>
          <a:blip r:embed="rId4">
            <a:alphaModFix/>
          </a:blip>
          <a:stretch>
            <a:fillRect/>
          </a:stretch>
        </p:blipFill>
        <p:spPr>
          <a:xfrm>
            <a:off x="5530775" y="1674550"/>
            <a:ext cx="2628175" cy="3364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title"/>
          </p:nvPr>
        </p:nvSpPr>
        <p:spPr>
          <a:xfrm>
            <a:off x="518750" y="16027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30000"/>
              </a:lnSpc>
              <a:spcBef>
                <a:spcPts val="1700"/>
              </a:spcBef>
              <a:spcAft>
                <a:spcPts val="0"/>
              </a:spcAft>
              <a:buNone/>
            </a:pPr>
            <a:r>
              <a:rPr lang="pl" sz="3477" b="1">
                <a:highlight>
                  <a:srgbClr val="FFFFFF"/>
                </a:highlight>
                <a:latin typeface="Georgia"/>
                <a:ea typeface="Georgia"/>
                <a:cs typeface="Georgia"/>
                <a:sym typeface="Georgia"/>
              </a:rPr>
              <a:t>Underground culture</a:t>
            </a:r>
            <a:endParaRPr sz="3477" b="1">
              <a:highlight>
                <a:srgbClr val="FFFFFF"/>
              </a:highlight>
              <a:latin typeface="Georgia"/>
              <a:ea typeface="Georgia"/>
              <a:cs typeface="Georgia"/>
              <a:sym typeface="Georgia"/>
            </a:endParaRPr>
          </a:p>
          <a:p>
            <a:pPr marL="0" lvl="0" indent="0" algn="l" rtl="0">
              <a:spcBef>
                <a:spcPts val="400"/>
              </a:spcBef>
              <a:spcAft>
                <a:spcPts val="0"/>
              </a:spcAft>
              <a:buNone/>
            </a:pPr>
            <a:endParaRPr/>
          </a:p>
        </p:txBody>
      </p:sp>
      <p:sp>
        <p:nvSpPr>
          <p:cNvPr id="154" name="Google Shape;154;p23"/>
          <p:cNvSpPr txBox="1">
            <a:spLocks noGrp="1"/>
          </p:cNvSpPr>
          <p:nvPr>
            <p:ph type="body" idx="1"/>
          </p:nvPr>
        </p:nvSpPr>
        <p:spPr>
          <a:xfrm>
            <a:off x="297010" y="1006435"/>
            <a:ext cx="5382300" cy="38988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pl" sz="1150">
                <a:solidFill>
                  <a:srgbClr val="000000"/>
                </a:solidFill>
                <a:highlight>
                  <a:srgbClr val="FFFFFF"/>
                </a:highlight>
                <a:latin typeface="Georgia"/>
                <a:ea typeface="Georgia"/>
                <a:cs typeface="Georgia"/>
                <a:sym typeface="Georgia"/>
              </a:rPr>
              <a:t>Despite severe retribution by the Nazis and Soviets, Polish underground cultural activities, including publications, concerts, live theater, education, and academic research, continued during the war. As a result of the closure of schools, a Secret Teaching Organization was established and classes were usually held in private homes. There were over 1000 underground newspapers (e.g. </a:t>
            </a:r>
            <a:r>
              <a:rPr lang="pl" sz="1150" i="1">
                <a:solidFill>
                  <a:srgbClr val="000000"/>
                </a:solidFill>
                <a:highlight>
                  <a:srgbClr val="FFFFFF"/>
                </a:highlight>
                <a:latin typeface="Georgia"/>
                <a:ea typeface="Georgia"/>
                <a:cs typeface="Georgia"/>
                <a:sym typeface="Georgia"/>
              </a:rPr>
              <a:t>Biuletyn Informacyjny</a:t>
            </a:r>
            <a:r>
              <a:rPr lang="pl" sz="1150">
                <a:solidFill>
                  <a:srgbClr val="000000"/>
                </a:solidFill>
                <a:highlight>
                  <a:srgbClr val="FFFFFF"/>
                </a:highlight>
                <a:latin typeface="Georgia"/>
                <a:ea typeface="Georgia"/>
                <a:cs typeface="Georgia"/>
                <a:sym typeface="Georgia"/>
              </a:rPr>
              <a:t> of Armia Krajowa and </a:t>
            </a:r>
            <a:r>
              <a:rPr lang="pl" sz="1150" i="1">
                <a:solidFill>
                  <a:srgbClr val="000000"/>
                </a:solidFill>
                <a:highlight>
                  <a:srgbClr val="FFFFFF"/>
                </a:highlight>
                <a:latin typeface="Georgia"/>
                <a:ea typeface="Georgia"/>
                <a:cs typeface="Georgia"/>
                <a:sym typeface="Georgia"/>
              </a:rPr>
              <a:t>Rzeczpospolita )</a:t>
            </a:r>
            <a:r>
              <a:rPr lang="pl" sz="1150">
                <a:solidFill>
                  <a:srgbClr val="000000"/>
                </a:solidFill>
                <a:highlight>
                  <a:srgbClr val="FFFFFF"/>
                </a:highlight>
                <a:latin typeface="Georgia"/>
                <a:ea typeface="Georgia"/>
                <a:cs typeface="Georgia"/>
                <a:sym typeface="Georgia"/>
              </a:rPr>
              <a:t>. Many artists left Poland and created their works in exile.Books and propagandist posters were also printed</a:t>
            </a:r>
            <a:endParaRPr sz="1900">
              <a:solidFill>
                <a:srgbClr val="000000"/>
              </a:solidFill>
              <a:latin typeface="Georgia"/>
              <a:ea typeface="Georgia"/>
              <a:cs typeface="Georgia"/>
              <a:sym typeface="Georgia"/>
            </a:endParaRPr>
          </a:p>
        </p:txBody>
      </p:sp>
      <p:pic>
        <p:nvPicPr>
          <p:cNvPr id="155" name="Google Shape;155;p23"/>
          <p:cNvPicPr preferRelativeResize="0"/>
          <p:nvPr/>
        </p:nvPicPr>
        <p:blipFill>
          <a:blip r:embed="rId3">
            <a:alphaModFix/>
          </a:blip>
          <a:stretch>
            <a:fillRect/>
          </a:stretch>
        </p:blipFill>
        <p:spPr>
          <a:xfrm>
            <a:off x="780688" y="2838150"/>
            <a:ext cx="3268550" cy="2378454"/>
          </a:xfrm>
          <a:prstGeom prst="rect">
            <a:avLst/>
          </a:prstGeom>
          <a:noFill/>
          <a:ln>
            <a:noFill/>
          </a:ln>
        </p:spPr>
      </p:pic>
      <p:pic>
        <p:nvPicPr>
          <p:cNvPr id="156" name="Google Shape;156;p23"/>
          <p:cNvPicPr preferRelativeResize="0"/>
          <p:nvPr/>
        </p:nvPicPr>
        <p:blipFill>
          <a:blip r:embed="rId4">
            <a:alphaModFix/>
          </a:blip>
          <a:stretch>
            <a:fillRect/>
          </a:stretch>
        </p:blipFill>
        <p:spPr>
          <a:xfrm>
            <a:off x="5979325" y="73475"/>
            <a:ext cx="2279451" cy="2718324"/>
          </a:xfrm>
          <a:prstGeom prst="rect">
            <a:avLst/>
          </a:prstGeom>
          <a:noFill/>
          <a:ln>
            <a:noFill/>
          </a:ln>
        </p:spPr>
      </p:pic>
      <p:pic>
        <p:nvPicPr>
          <p:cNvPr id="157" name="Google Shape;157;p23"/>
          <p:cNvPicPr preferRelativeResize="0"/>
          <p:nvPr/>
        </p:nvPicPr>
        <p:blipFill rotWithShape="1">
          <a:blip r:embed="rId5">
            <a:alphaModFix/>
          </a:blip>
          <a:srcRect/>
          <a:stretch/>
        </p:blipFill>
        <p:spPr>
          <a:xfrm>
            <a:off x="3787300" y="2838151"/>
            <a:ext cx="3711201" cy="2378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305475" y="2337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pl" sz="3120" b="1">
                <a:latin typeface="Georgia"/>
                <a:ea typeface="Georgia"/>
                <a:cs typeface="Georgia"/>
                <a:sym typeface="Georgia"/>
              </a:rPr>
              <a:t>Religion</a:t>
            </a:r>
            <a:endParaRPr sz="3120" b="1">
              <a:latin typeface="Georgia"/>
              <a:ea typeface="Georgia"/>
              <a:cs typeface="Georgia"/>
              <a:sym typeface="Georgia"/>
            </a:endParaRPr>
          </a:p>
        </p:txBody>
      </p:sp>
      <p:sp>
        <p:nvSpPr>
          <p:cNvPr id="163" name="Google Shape;163;p24"/>
          <p:cNvSpPr txBox="1">
            <a:spLocks noGrp="1"/>
          </p:cNvSpPr>
          <p:nvPr>
            <p:ph type="body" idx="1"/>
          </p:nvPr>
        </p:nvSpPr>
        <p:spPr>
          <a:xfrm>
            <a:off x="384600" y="857300"/>
            <a:ext cx="8374800" cy="13839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pl" sz="1300">
                <a:solidFill>
                  <a:srgbClr val="000000"/>
                </a:solidFill>
                <a:latin typeface="Georgia"/>
                <a:ea typeface="Georgia"/>
                <a:cs typeface="Georgia"/>
                <a:sym typeface="Georgia"/>
              </a:rPr>
              <a:t>The German Nazis attempted to destroy Christianity in Poland . In some parts of occupied Poland, Poles were restricted, or even forbidden, from attending religious services. Church property was confiscated, prohibitions were placed on using the Polish language in religious services, organizations affiliated with the Catholic Church were abolished, and it was forbidden to perform certain religious songs. During the war died 3000 priests.</a:t>
            </a:r>
            <a:endParaRPr sz="1300">
              <a:solidFill>
                <a:srgbClr val="000000"/>
              </a:solidFill>
              <a:latin typeface="Georgia"/>
              <a:ea typeface="Georgia"/>
              <a:cs typeface="Georgia"/>
              <a:sym typeface="Georgia"/>
            </a:endParaRPr>
          </a:p>
        </p:txBody>
      </p:sp>
      <p:pic>
        <p:nvPicPr>
          <p:cNvPr id="164" name="Google Shape;164;p24"/>
          <p:cNvPicPr preferRelativeResize="0"/>
          <p:nvPr/>
        </p:nvPicPr>
        <p:blipFill>
          <a:blip r:embed="rId3">
            <a:alphaModFix/>
          </a:blip>
          <a:stretch>
            <a:fillRect/>
          </a:stretch>
        </p:blipFill>
        <p:spPr>
          <a:xfrm>
            <a:off x="5071400" y="2061329"/>
            <a:ext cx="3800600" cy="2494147"/>
          </a:xfrm>
          <a:prstGeom prst="rect">
            <a:avLst/>
          </a:prstGeom>
          <a:noFill/>
          <a:ln>
            <a:noFill/>
          </a:ln>
        </p:spPr>
      </p:pic>
      <p:pic>
        <p:nvPicPr>
          <p:cNvPr id="165" name="Google Shape;165;p24"/>
          <p:cNvPicPr preferRelativeResize="0"/>
          <p:nvPr/>
        </p:nvPicPr>
        <p:blipFill>
          <a:blip r:embed="rId4">
            <a:alphaModFix/>
          </a:blip>
          <a:stretch>
            <a:fillRect/>
          </a:stretch>
        </p:blipFill>
        <p:spPr>
          <a:xfrm>
            <a:off x="384600" y="2182225"/>
            <a:ext cx="4534000" cy="2961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ctrTitle"/>
          </p:nvPr>
        </p:nvSpPr>
        <p:spPr>
          <a:xfrm>
            <a:off x="3262938" y="2945799"/>
            <a:ext cx="4960500" cy="1287300"/>
          </a:xfrm>
          <a:prstGeom prst="rect">
            <a:avLst/>
          </a:prstGeom>
          <a:ln w="66675" cap="flat" cmpd="sng">
            <a:solidFill>
              <a:srgbClr val="CC0000"/>
            </a:solidFill>
            <a:prstDash val="solid"/>
            <a:round/>
            <a:headEnd type="none" w="sm" len="sm"/>
            <a:tailEnd type="none" w="sm" len="sm"/>
          </a:ln>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pl" sz="4100" b="1">
                <a:solidFill>
                  <a:srgbClr val="000000"/>
                </a:solidFill>
                <a:latin typeface="Georgia"/>
                <a:ea typeface="Georgia"/>
                <a:cs typeface="Georgia"/>
                <a:sym typeface="Georgia"/>
              </a:rPr>
              <a:t>Thank you! </a:t>
            </a:r>
            <a:endParaRPr sz="4100" b="1">
              <a:solidFill>
                <a:srgbClr val="000000"/>
              </a:solidFill>
              <a:latin typeface="Georgia"/>
              <a:ea typeface="Georgia"/>
              <a:cs typeface="Georgia"/>
              <a:sym typeface="Georgia"/>
            </a:endParaRPr>
          </a:p>
          <a:p>
            <a:pPr marL="0" lvl="0" indent="0" algn="ctr" rtl="0">
              <a:spcBef>
                <a:spcPts val="0"/>
              </a:spcBef>
              <a:spcAft>
                <a:spcPts val="0"/>
              </a:spcAft>
              <a:buNone/>
            </a:pPr>
            <a:r>
              <a:rPr lang="pl" sz="2000" b="1">
                <a:solidFill>
                  <a:srgbClr val="000000"/>
                </a:solidFill>
                <a:latin typeface="Georgia"/>
                <a:ea typeface="Georgia"/>
                <a:cs typeface="Georgia"/>
                <a:sym typeface="Georgia"/>
              </a:rPr>
              <a:t>Magda Borówka</a:t>
            </a:r>
            <a:endParaRPr sz="2000" b="1">
              <a:solidFill>
                <a:srgbClr val="000000"/>
              </a:solidFill>
              <a:latin typeface="Georgia"/>
              <a:ea typeface="Georgia"/>
              <a:cs typeface="Georgia"/>
              <a:sym typeface="Georgia"/>
            </a:endParaRPr>
          </a:p>
          <a:p>
            <a:pPr marL="0" lvl="0" indent="0" algn="ctr" rtl="0">
              <a:spcBef>
                <a:spcPts val="0"/>
              </a:spcBef>
              <a:spcAft>
                <a:spcPts val="0"/>
              </a:spcAft>
              <a:buNone/>
            </a:pPr>
            <a:r>
              <a:rPr lang="pl" sz="2000" b="1">
                <a:solidFill>
                  <a:srgbClr val="000000"/>
                </a:solidFill>
                <a:latin typeface="Georgia"/>
                <a:ea typeface="Georgia"/>
                <a:cs typeface="Georgia"/>
                <a:sym typeface="Georgia"/>
              </a:rPr>
              <a:t>Maja Majewska</a:t>
            </a:r>
            <a:endParaRPr sz="2000" b="1">
              <a:solidFill>
                <a:srgbClr val="000000"/>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0" y="0"/>
            <a:ext cx="9144000" cy="5143504"/>
          </a:xfrm>
          <a:prstGeom prst="rect">
            <a:avLst/>
          </a:prstGeom>
          <a:noFill/>
          <a:ln>
            <a:noFill/>
          </a:ln>
        </p:spPr>
      </p:pic>
      <p:sp>
        <p:nvSpPr>
          <p:cNvPr id="66" name="Google Shape;66;p14"/>
          <p:cNvSpPr txBox="1">
            <a:spLocks noGrp="1"/>
          </p:cNvSpPr>
          <p:nvPr>
            <p:ph type="title"/>
          </p:nvPr>
        </p:nvSpPr>
        <p:spPr>
          <a:xfrm>
            <a:off x="311700" y="4696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3200" b="1">
                <a:solidFill>
                  <a:srgbClr val="000000"/>
                </a:solidFill>
                <a:highlight>
                  <a:srgbClr val="EA9999"/>
                </a:highlight>
                <a:latin typeface="Georgia"/>
                <a:ea typeface="Georgia"/>
                <a:cs typeface="Georgia"/>
                <a:sym typeface="Georgia"/>
              </a:rPr>
              <a:t>Table of Contents</a:t>
            </a:r>
            <a:endParaRPr sz="3200" b="1">
              <a:solidFill>
                <a:srgbClr val="000000"/>
              </a:solidFill>
              <a:highlight>
                <a:srgbClr val="EA9999"/>
              </a:highlight>
              <a:latin typeface="Georgia"/>
              <a:ea typeface="Georgia"/>
              <a:cs typeface="Georgia"/>
              <a:sym typeface="Georgia"/>
            </a:endParaRPr>
          </a:p>
        </p:txBody>
      </p:sp>
      <p:pic>
        <p:nvPicPr>
          <p:cNvPr id="67" name="Google Shape;67;p14"/>
          <p:cNvPicPr preferRelativeResize="0"/>
          <p:nvPr/>
        </p:nvPicPr>
        <p:blipFill>
          <a:blip r:embed="rId4">
            <a:alphaModFix/>
          </a:blip>
          <a:stretch>
            <a:fillRect/>
          </a:stretch>
        </p:blipFill>
        <p:spPr>
          <a:xfrm>
            <a:off x="3392123" y="3482250"/>
            <a:ext cx="1906024" cy="1240099"/>
          </a:xfrm>
          <a:prstGeom prst="rect">
            <a:avLst/>
          </a:prstGeom>
          <a:noFill/>
          <a:ln>
            <a:noFill/>
          </a:ln>
        </p:spPr>
      </p:pic>
      <p:sp>
        <p:nvSpPr>
          <p:cNvPr id="68" name="Google Shape;68;p14"/>
          <p:cNvSpPr/>
          <p:nvPr/>
        </p:nvSpPr>
        <p:spPr>
          <a:xfrm>
            <a:off x="3355200" y="1373675"/>
            <a:ext cx="2919000" cy="2243400"/>
          </a:xfrm>
          <a:prstGeom prst="rect">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txBox="1">
            <a:spLocks noGrp="1"/>
          </p:cNvSpPr>
          <p:nvPr>
            <p:ph type="body" idx="1"/>
          </p:nvPr>
        </p:nvSpPr>
        <p:spPr>
          <a:xfrm>
            <a:off x="3277425" y="1467775"/>
            <a:ext cx="2996700" cy="3033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rgbClr val="000000"/>
              </a:buClr>
              <a:buSzPts val="1400"/>
              <a:buFont typeface="Georgia"/>
              <a:buChar char="●"/>
            </a:pPr>
            <a:r>
              <a:rPr lang="pl" sz="1400">
                <a:solidFill>
                  <a:srgbClr val="000000"/>
                </a:solidFill>
                <a:latin typeface="Georgia"/>
                <a:ea typeface="Georgia"/>
                <a:cs typeface="Georgia"/>
                <a:sym typeface="Georgia"/>
              </a:rPr>
              <a:t>Introduction - World War II</a:t>
            </a:r>
            <a:endParaRPr sz="1400">
              <a:solidFill>
                <a:srgbClr val="000000"/>
              </a:solidFill>
              <a:latin typeface="Georgia"/>
              <a:ea typeface="Georgia"/>
              <a:cs typeface="Georgia"/>
              <a:sym typeface="Georgia"/>
            </a:endParaRPr>
          </a:p>
          <a:p>
            <a:pPr marL="457200" lvl="0" indent="-317500" algn="l" rtl="0">
              <a:spcBef>
                <a:spcPts val="0"/>
              </a:spcBef>
              <a:spcAft>
                <a:spcPts val="0"/>
              </a:spcAft>
              <a:buClr>
                <a:srgbClr val="000000"/>
              </a:buClr>
              <a:buSzPts val="1400"/>
              <a:buFont typeface="Georgia"/>
              <a:buChar char="●"/>
            </a:pPr>
            <a:r>
              <a:rPr lang="pl" sz="1400">
                <a:solidFill>
                  <a:srgbClr val="000000"/>
                </a:solidFill>
                <a:latin typeface="Georgia"/>
                <a:ea typeface="Georgia"/>
                <a:cs typeface="Georgia"/>
                <a:sym typeface="Georgia"/>
              </a:rPr>
              <a:t>Warsaw Ghetto Uprising</a:t>
            </a:r>
            <a:endParaRPr sz="1400">
              <a:solidFill>
                <a:srgbClr val="000000"/>
              </a:solidFill>
              <a:latin typeface="Georgia"/>
              <a:ea typeface="Georgia"/>
              <a:cs typeface="Georgia"/>
              <a:sym typeface="Georgia"/>
            </a:endParaRPr>
          </a:p>
          <a:p>
            <a:pPr marL="457200" lvl="0" indent="-317500" algn="l" rtl="0">
              <a:spcBef>
                <a:spcPts val="0"/>
              </a:spcBef>
              <a:spcAft>
                <a:spcPts val="0"/>
              </a:spcAft>
              <a:buClr>
                <a:srgbClr val="000000"/>
              </a:buClr>
              <a:buSzPts val="1400"/>
              <a:buFont typeface="Georgia"/>
              <a:buChar char="●"/>
            </a:pPr>
            <a:r>
              <a:rPr lang="pl" sz="1400">
                <a:solidFill>
                  <a:srgbClr val="000000"/>
                </a:solidFill>
                <a:latin typeface="Georgia"/>
                <a:ea typeface="Georgia"/>
                <a:cs typeface="Georgia"/>
                <a:sym typeface="Georgia"/>
              </a:rPr>
              <a:t>Operation Arsenal</a:t>
            </a:r>
            <a:endParaRPr sz="1400">
              <a:solidFill>
                <a:srgbClr val="000000"/>
              </a:solidFill>
              <a:latin typeface="Georgia"/>
              <a:ea typeface="Georgia"/>
              <a:cs typeface="Georgia"/>
              <a:sym typeface="Georgia"/>
            </a:endParaRPr>
          </a:p>
          <a:p>
            <a:pPr marL="457200" lvl="0" indent="-317500" algn="l" rtl="0">
              <a:spcBef>
                <a:spcPts val="0"/>
              </a:spcBef>
              <a:spcAft>
                <a:spcPts val="0"/>
              </a:spcAft>
              <a:buClr>
                <a:srgbClr val="000000"/>
              </a:buClr>
              <a:buSzPts val="1400"/>
              <a:buFont typeface="Georgia"/>
              <a:buChar char="●"/>
            </a:pPr>
            <a:r>
              <a:rPr lang="pl" sz="1400">
                <a:solidFill>
                  <a:srgbClr val="000000"/>
                </a:solidFill>
                <a:latin typeface="Georgia"/>
                <a:ea typeface="Georgia"/>
                <a:cs typeface="Georgia"/>
                <a:sym typeface="Georgia"/>
              </a:rPr>
              <a:t>Volhynian Massacre</a:t>
            </a:r>
            <a:endParaRPr sz="1400">
              <a:solidFill>
                <a:srgbClr val="000000"/>
              </a:solidFill>
              <a:latin typeface="Georgia"/>
              <a:ea typeface="Georgia"/>
              <a:cs typeface="Georgia"/>
              <a:sym typeface="Georgia"/>
            </a:endParaRPr>
          </a:p>
          <a:p>
            <a:pPr marL="457200" lvl="0" indent="-317500" algn="l" rtl="0">
              <a:lnSpc>
                <a:spcPct val="130000"/>
              </a:lnSpc>
              <a:spcBef>
                <a:spcPts val="0"/>
              </a:spcBef>
              <a:spcAft>
                <a:spcPts val="0"/>
              </a:spcAft>
              <a:buClr>
                <a:srgbClr val="000000"/>
              </a:buClr>
              <a:buSzPts val="1400"/>
              <a:buFont typeface="Georgia"/>
              <a:buChar char="●"/>
            </a:pPr>
            <a:r>
              <a:rPr lang="pl" sz="1400">
                <a:solidFill>
                  <a:srgbClr val="000000"/>
                </a:solidFill>
                <a:latin typeface="Georgia"/>
                <a:ea typeface="Georgia"/>
                <a:cs typeface="Georgia"/>
                <a:sym typeface="Georgia"/>
              </a:rPr>
              <a:t>Culture (Censorship and propaganda, Destruction, Underground, Religion) </a:t>
            </a:r>
            <a:endParaRPr sz="1400">
              <a:solidFill>
                <a:srgbClr val="000000"/>
              </a:solidFill>
              <a:latin typeface="Georgia"/>
              <a:ea typeface="Georgia"/>
              <a:cs typeface="Georgia"/>
              <a:sym typeface="Georgia"/>
            </a:endParaRPr>
          </a:p>
          <a:p>
            <a:pPr marL="0" lvl="0" indent="0" algn="l" rtl="0">
              <a:lnSpc>
                <a:spcPct val="130000"/>
              </a:lnSpc>
              <a:spcBef>
                <a:spcPts val="600"/>
              </a:spcBef>
              <a:spcAft>
                <a:spcPts val="0"/>
              </a:spcAft>
              <a:buNone/>
            </a:pPr>
            <a:endParaRPr sz="1400">
              <a:solidFill>
                <a:srgbClr val="000000"/>
              </a:solidFill>
              <a:latin typeface="Georgia"/>
              <a:ea typeface="Georgia"/>
              <a:cs typeface="Georgia"/>
              <a:sym typeface="Georgia"/>
            </a:endParaRPr>
          </a:p>
          <a:p>
            <a:pPr marL="0" lvl="0" indent="0" algn="l" rtl="0">
              <a:lnSpc>
                <a:spcPct val="130000"/>
              </a:lnSpc>
              <a:spcBef>
                <a:spcPts val="600"/>
              </a:spcBef>
              <a:spcAft>
                <a:spcPts val="600"/>
              </a:spcAft>
              <a:buNone/>
            </a:pPr>
            <a:endParaRPr sz="1400">
              <a:solidFill>
                <a:srgbClr val="000000"/>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body" idx="1"/>
          </p:nvPr>
        </p:nvSpPr>
        <p:spPr>
          <a:xfrm>
            <a:off x="4309800" y="1423838"/>
            <a:ext cx="4383300" cy="323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300">
                <a:solidFill>
                  <a:srgbClr val="000000"/>
                </a:solidFill>
                <a:highlight>
                  <a:srgbClr val="FFFFFF"/>
                </a:highlight>
                <a:latin typeface="Georgia"/>
                <a:ea typeface="Georgia"/>
                <a:cs typeface="Georgia"/>
                <a:sym typeface="Georgia"/>
              </a:rPr>
              <a:t>The </a:t>
            </a:r>
            <a:r>
              <a:rPr lang="pl" sz="1300">
                <a:solidFill>
                  <a:srgbClr val="000000"/>
                </a:solidFill>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history of Poland</a:t>
            </a:r>
            <a:r>
              <a:rPr lang="pl" sz="1300">
                <a:solidFill>
                  <a:srgbClr val="000000"/>
                </a:solidFill>
                <a:highlight>
                  <a:srgbClr val="FFFFFF"/>
                </a:highlight>
                <a:latin typeface="Georgia"/>
                <a:ea typeface="Georgia"/>
                <a:cs typeface="Georgia"/>
                <a:sym typeface="Georgia"/>
              </a:rPr>
              <a:t> from 1939 to 1945 includes the </a:t>
            </a:r>
            <a:r>
              <a:rPr lang="pl" sz="1300">
                <a:solidFill>
                  <a:srgbClr val="000000"/>
                </a:solidFill>
                <a:latin typeface="Georgia"/>
                <a:ea typeface="Georgia"/>
                <a:cs typeface="Georgia"/>
                <a:sym typeface="Georgia"/>
              </a:rPr>
              <a:t>occupation of Poland</a:t>
            </a:r>
            <a:r>
              <a:rPr lang="pl" sz="1300">
                <a:solidFill>
                  <a:srgbClr val="000000"/>
                </a:solidFill>
                <a:highlight>
                  <a:srgbClr val="FFFFFF"/>
                </a:highlight>
                <a:latin typeface="Georgia"/>
                <a:ea typeface="Georgia"/>
                <a:cs typeface="Georgia"/>
                <a:sym typeface="Georgia"/>
              </a:rPr>
              <a:t> by </a:t>
            </a:r>
            <a:r>
              <a:rPr lang="pl" sz="1300">
                <a:solidFill>
                  <a:srgbClr val="000000"/>
                </a:solidFill>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Nazi Germany</a:t>
            </a:r>
            <a:r>
              <a:rPr lang="pl" sz="1300">
                <a:solidFill>
                  <a:srgbClr val="000000"/>
                </a:solidFill>
                <a:highlight>
                  <a:srgbClr val="FFFFFF"/>
                </a:highlight>
                <a:latin typeface="Georgia"/>
                <a:ea typeface="Georgia"/>
                <a:cs typeface="Georgia"/>
                <a:sym typeface="Georgia"/>
              </a:rPr>
              <a:t> and the </a:t>
            </a:r>
            <a:r>
              <a:rPr lang="pl" sz="1300">
                <a:solidFill>
                  <a:srgbClr val="000000"/>
                </a:solidFill>
                <a:uFill>
                  <a:noFill/>
                </a:uFill>
                <a:latin typeface="Georgia"/>
                <a:ea typeface="Georgia"/>
                <a:cs typeface="Georgia"/>
                <a:sym typeface="Georgia"/>
                <a:hlinkClick r:id="rId5">
                  <a:extLst>
                    <a:ext uri="{A12FA001-AC4F-418D-AE19-62706E023703}">
                      <ahyp:hlinkClr xmlns:ahyp="http://schemas.microsoft.com/office/drawing/2018/hyperlinkcolor" val="tx"/>
                    </a:ext>
                  </a:extLst>
                </a:hlinkClick>
              </a:rPr>
              <a:t>Soviet Union</a:t>
            </a:r>
            <a:r>
              <a:rPr lang="pl" sz="1300">
                <a:solidFill>
                  <a:srgbClr val="000000"/>
                </a:solidFill>
                <a:latin typeface="Georgia"/>
                <a:ea typeface="Georgia"/>
                <a:cs typeface="Georgia"/>
                <a:sym typeface="Georgia"/>
              </a:rPr>
              <a:t>. Many od Nazi concentration camps were in Poland, including one of the largest and most infamous Auschwitz (Oświęcim). </a:t>
            </a:r>
            <a:endParaRPr sz="1300">
              <a:solidFill>
                <a:srgbClr val="202122"/>
              </a:solidFill>
              <a:highlight>
                <a:srgbClr val="FFFFFF"/>
              </a:highlight>
              <a:latin typeface="Georgia"/>
              <a:ea typeface="Georgia"/>
              <a:cs typeface="Georgia"/>
              <a:sym typeface="Georgia"/>
            </a:endParaRPr>
          </a:p>
          <a:p>
            <a:pPr marL="0" lvl="0" indent="0" algn="ctr" rtl="0">
              <a:spcBef>
                <a:spcPts val="1200"/>
              </a:spcBef>
              <a:spcAft>
                <a:spcPts val="0"/>
              </a:spcAft>
              <a:buNone/>
            </a:pPr>
            <a:r>
              <a:rPr lang="pl" sz="1300">
                <a:solidFill>
                  <a:schemeClr val="dk1"/>
                </a:solidFill>
                <a:latin typeface="Georgia"/>
                <a:ea typeface="Georgia"/>
                <a:cs typeface="Georgia"/>
                <a:sym typeface="Georgia"/>
              </a:rPr>
              <a:t>The Nazis aimed for the complete germanization - </a:t>
            </a:r>
            <a:r>
              <a:rPr lang="pl" sz="1300">
                <a:solidFill>
                  <a:srgbClr val="202122"/>
                </a:solidFill>
                <a:highlight>
                  <a:srgbClr val="FFFFFF"/>
                </a:highlight>
                <a:latin typeface="Georgia"/>
                <a:ea typeface="Georgia"/>
                <a:cs typeface="Georgia"/>
                <a:sym typeface="Georgia"/>
              </a:rPr>
              <a:t>full cultural, political, economic and social assimilation</a:t>
            </a:r>
            <a:r>
              <a:rPr lang="pl" sz="1300">
                <a:solidFill>
                  <a:schemeClr val="dk1"/>
                </a:solidFill>
                <a:latin typeface="Georgia"/>
                <a:ea typeface="Georgia"/>
                <a:cs typeface="Georgia"/>
                <a:sym typeface="Georgia"/>
              </a:rPr>
              <a:t>. </a:t>
            </a:r>
            <a:r>
              <a:rPr lang="pl" sz="1300">
                <a:solidFill>
                  <a:srgbClr val="000000"/>
                </a:solidFill>
                <a:latin typeface="Georgia"/>
                <a:ea typeface="Georgia"/>
                <a:cs typeface="Georgia"/>
                <a:sym typeface="Georgia"/>
              </a:rPr>
              <a:t>Polish people were controlled in many ways, but they never stopped fighting the occupiers. They started several underground formations such as Armia Krajowa.</a:t>
            </a:r>
            <a:endParaRPr sz="1300">
              <a:solidFill>
                <a:srgbClr val="000000"/>
              </a:solidFill>
              <a:latin typeface="Georgia"/>
              <a:ea typeface="Georgia"/>
              <a:cs typeface="Georgia"/>
              <a:sym typeface="Georgia"/>
            </a:endParaRPr>
          </a:p>
          <a:p>
            <a:pPr marL="0" lvl="0" indent="0" algn="ctr" rtl="0">
              <a:spcBef>
                <a:spcPts val="1200"/>
              </a:spcBef>
              <a:spcAft>
                <a:spcPts val="0"/>
              </a:spcAft>
              <a:buNone/>
            </a:pPr>
            <a:r>
              <a:rPr lang="pl" sz="1300">
                <a:solidFill>
                  <a:srgbClr val="202122"/>
                </a:solidFill>
                <a:highlight>
                  <a:srgbClr val="FFFFFF"/>
                </a:highlight>
                <a:latin typeface="Georgia"/>
                <a:ea typeface="Georgia"/>
                <a:cs typeface="Georgia"/>
                <a:sym typeface="Georgia"/>
              </a:rPr>
              <a:t>Around 6 million Polish citizens—nearly 21.4% of Poland's population died as a result of the occupation.</a:t>
            </a:r>
            <a:endParaRPr sz="1300">
              <a:solidFill>
                <a:srgbClr val="000000"/>
              </a:solidFill>
              <a:latin typeface="Georgia"/>
              <a:ea typeface="Georgia"/>
              <a:cs typeface="Georgia"/>
              <a:sym typeface="Georgia"/>
            </a:endParaRPr>
          </a:p>
          <a:p>
            <a:pPr marL="0" lvl="0" indent="0" algn="l" rtl="0">
              <a:spcBef>
                <a:spcPts val="1200"/>
              </a:spcBef>
              <a:spcAft>
                <a:spcPts val="1200"/>
              </a:spcAft>
              <a:buNone/>
            </a:pPr>
            <a:endParaRPr sz="1300">
              <a:solidFill>
                <a:srgbClr val="000000"/>
              </a:solidFill>
              <a:latin typeface="Georgia"/>
              <a:ea typeface="Georgia"/>
              <a:cs typeface="Georgia"/>
              <a:sym typeface="Georgia"/>
            </a:endParaRPr>
          </a:p>
        </p:txBody>
      </p:sp>
      <p:sp>
        <p:nvSpPr>
          <p:cNvPr id="75" name="Google Shape;75;p15"/>
          <p:cNvSpPr txBox="1">
            <a:spLocks noGrp="1"/>
          </p:cNvSpPr>
          <p:nvPr>
            <p:ph type="title"/>
          </p:nvPr>
        </p:nvSpPr>
        <p:spPr>
          <a:xfrm>
            <a:off x="311700" y="465400"/>
            <a:ext cx="838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3000" b="1">
                <a:solidFill>
                  <a:srgbClr val="000000"/>
                </a:solidFill>
                <a:latin typeface="Georgia"/>
                <a:ea typeface="Georgia"/>
                <a:cs typeface="Georgia"/>
                <a:sym typeface="Georgia"/>
              </a:rPr>
              <a:t>Introduction</a:t>
            </a:r>
            <a:endParaRPr sz="3000" b="1">
              <a:solidFill>
                <a:srgbClr val="000000"/>
              </a:solidFill>
              <a:latin typeface="Georgia"/>
              <a:ea typeface="Georgia"/>
              <a:cs typeface="Georgia"/>
              <a:sym typeface="Georgia"/>
            </a:endParaRPr>
          </a:p>
          <a:p>
            <a:pPr marL="0" lvl="0" indent="0" algn="ctr" rtl="0">
              <a:spcBef>
                <a:spcPts val="0"/>
              </a:spcBef>
              <a:spcAft>
                <a:spcPts val="0"/>
              </a:spcAft>
              <a:buNone/>
            </a:pPr>
            <a:r>
              <a:rPr lang="pl" sz="1400" b="1">
                <a:solidFill>
                  <a:srgbClr val="000000"/>
                </a:solidFill>
                <a:latin typeface="Georgia"/>
                <a:ea typeface="Georgia"/>
                <a:cs typeface="Georgia"/>
                <a:sym typeface="Georgia"/>
              </a:rPr>
              <a:t>Political situation during World War II</a:t>
            </a:r>
            <a:endParaRPr sz="1400" b="1">
              <a:solidFill>
                <a:srgbClr val="000000"/>
              </a:solidFill>
              <a:latin typeface="Georgia"/>
              <a:ea typeface="Georgia"/>
              <a:cs typeface="Georgia"/>
              <a:sym typeface="Georgia"/>
            </a:endParaRPr>
          </a:p>
        </p:txBody>
      </p:sp>
      <p:sp>
        <p:nvSpPr>
          <p:cNvPr id="76" name="Google Shape;76;p15"/>
          <p:cNvSpPr txBox="1"/>
          <p:nvPr/>
        </p:nvSpPr>
        <p:spPr>
          <a:xfrm>
            <a:off x="5851325" y="3968450"/>
            <a:ext cx="30000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200">
              <a:latin typeface="Times New Roman"/>
              <a:ea typeface="Times New Roman"/>
              <a:cs typeface="Times New Roman"/>
              <a:sym typeface="Times New Roman"/>
            </a:endParaRPr>
          </a:p>
        </p:txBody>
      </p:sp>
      <p:pic>
        <p:nvPicPr>
          <p:cNvPr id="77" name="Google Shape;77;p15"/>
          <p:cNvPicPr preferRelativeResize="0"/>
          <p:nvPr/>
        </p:nvPicPr>
        <p:blipFill>
          <a:blip r:embed="rId6">
            <a:alphaModFix/>
          </a:blip>
          <a:stretch>
            <a:fillRect/>
          </a:stretch>
        </p:blipFill>
        <p:spPr>
          <a:xfrm>
            <a:off x="857050" y="1483161"/>
            <a:ext cx="3000000" cy="31183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ctrTitle"/>
          </p:nvPr>
        </p:nvSpPr>
        <p:spPr>
          <a:xfrm>
            <a:off x="748350" y="855575"/>
            <a:ext cx="76473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sz="4100" b="1">
                <a:solidFill>
                  <a:srgbClr val="CC0000"/>
                </a:solidFill>
                <a:latin typeface="Georgia"/>
                <a:ea typeface="Georgia"/>
                <a:cs typeface="Georgia"/>
                <a:sym typeface="Georgia"/>
              </a:rPr>
              <a:t>The most important events</a:t>
            </a:r>
            <a:endParaRPr sz="2800" b="1">
              <a:solidFill>
                <a:srgbClr val="CC0000"/>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4456625" y="224800"/>
            <a:ext cx="4459500" cy="5727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pl" sz="2000">
                <a:solidFill>
                  <a:srgbClr val="CC0000"/>
                </a:solidFill>
                <a:latin typeface="Pacifico"/>
                <a:ea typeface="Pacifico"/>
                <a:cs typeface="Pacifico"/>
                <a:sym typeface="Pacifico"/>
              </a:rPr>
              <a:t>19</a:t>
            </a:r>
            <a:r>
              <a:rPr lang="pl" sz="1500">
                <a:solidFill>
                  <a:srgbClr val="CC0000"/>
                </a:solidFill>
                <a:latin typeface="Pacifico"/>
                <a:ea typeface="Pacifico"/>
                <a:cs typeface="Pacifico"/>
                <a:sym typeface="Pacifico"/>
              </a:rPr>
              <a:t>th</a:t>
            </a:r>
            <a:r>
              <a:rPr lang="pl" sz="2000">
                <a:solidFill>
                  <a:srgbClr val="CC0000"/>
                </a:solidFill>
                <a:latin typeface="Pacifico"/>
                <a:ea typeface="Pacifico"/>
                <a:cs typeface="Pacifico"/>
                <a:sym typeface="Pacifico"/>
              </a:rPr>
              <a:t> </a:t>
            </a:r>
            <a:r>
              <a:rPr lang="pl" sz="1500">
                <a:solidFill>
                  <a:srgbClr val="CC0000"/>
                </a:solidFill>
                <a:latin typeface="Pacifico"/>
                <a:ea typeface="Pacifico"/>
                <a:cs typeface="Pacifico"/>
                <a:sym typeface="Pacifico"/>
              </a:rPr>
              <a:t>April – </a:t>
            </a:r>
            <a:r>
              <a:rPr lang="pl" sz="2000">
                <a:solidFill>
                  <a:srgbClr val="CC0000"/>
                </a:solidFill>
                <a:latin typeface="Pacifico"/>
                <a:ea typeface="Pacifico"/>
                <a:cs typeface="Pacifico"/>
                <a:sym typeface="Pacifico"/>
              </a:rPr>
              <a:t>16</a:t>
            </a:r>
            <a:r>
              <a:rPr lang="pl" sz="1500">
                <a:solidFill>
                  <a:srgbClr val="CC0000"/>
                </a:solidFill>
                <a:latin typeface="Pacifico"/>
                <a:ea typeface="Pacifico"/>
                <a:cs typeface="Pacifico"/>
                <a:sym typeface="Pacifico"/>
              </a:rPr>
              <a:t>th May </a:t>
            </a:r>
            <a:r>
              <a:rPr lang="pl" sz="2000">
                <a:solidFill>
                  <a:srgbClr val="CC0000"/>
                </a:solidFill>
                <a:latin typeface="Pacifico"/>
                <a:ea typeface="Pacifico"/>
                <a:cs typeface="Pacifico"/>
                <a:sym typeface="Pacifico"/>
              </a:rPr>
              <a:t>1943</a:t>
            </a:r>
            <a:endParaRPr sz="2000">
              <a:solidFill>
                <a:srgbClr val="CC0000"/>
              </a:solidFill>
              <a:latin typeface="Pacifico"/>
              <a:ea typeface="Pacifico"/>
              <a:cs typeface="Pacifico"/>
              <a:sym typeface="Pacifico"/>
            </a:endParaRPr>
          </a:p>
        </p:txBody>
      </p:sp>
      <p:sp>
        <p:nvSpPr>
          <p:cNvPr id="88" name="Google Shape;88;p17"/>
          <p:cNvSpPr txBox="1">
            <a:spLocks noGrp="1"/>
          </p:cNvSpPr>
          <p:nvPr>
            <p:ph type="body" idx="1"/>
          </p:nvPr>
        </p:nvSpPr>
        <p:spPr>
          <a:xfrm>
            <a:off x="328800" y="1855350"/>
            <a:ext cx="8486400" cy="222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1300">
                <a:solidFill>
                  <a:srgbClr val="000000"/>
                </a:solidFill>
                <a:latin typeface="Georgia"/>
                <a:ea typeface="Georgia"/>
                <a:cs typeface="Georgia"/>
                <a:sym typeface="Georgia"/>
              </a:rPr>
              <a:t>It all started in 1942 when the German authorities deported or murdered around 300 000 Jews in the Warsaw ghetto. More than 250 000 Jews were deported to the Treblinka Killing Center. </a:t>
            </a:r>
            <a:endParaRPr sz="1300">
              <a:solidFill>
                <a:srgbClr val="000000"/>
              </a:solidFill>
              <a:latin typeface="Georgia"/>
              <a:ea typeface="Georgia"/>
              <a:cs typeface="Georgia"/>
              <a:sym typeface="Georgia"/>
            </a:endParaRPr>
          </a:p>
          <a:p>
            <a:pPr marL="0" lvl="0" indent="0" algn="ctr" rtl="0">
              <a:spcBef>
                <a:spcPts val="1200"/>
              </a:spcBef>
              <a:spcAft>
                <a:spcPts val="0"/>
              </a:spcAft>
              <a:buNone/>
            </a:pPr>
            <a:r>
              <a:rPr lang="pl" sz="1300">
                <a:solidFill>
                  <a:srgbClr val="000000"/>
                </a:solidFill>
                <a:latin typeface="Georgia"/>
                <a:ea typeface="Georgia"/>
                <a:cs typeface="Georgia"/>
                <a:sym typeface="Georgia"/>
              </a:rPr>
              <a:t>In response to the deportations several Jewish underground organizations created an armed self-defense units known as the “</a:t>
            </a:r>
            <a:r>
              <a:rPr lang="pl" sz="1300" i="1">
                <a:solidFill>
                  <a:srgbClr val="000000"/>
                </a:solidFill>
                <a:latin typeface="Georgia"/>
                <a:ea typeface="Georgia"/>
                <a:cs typeface="Georgia"/>
                <a:sym typeface="Georgia"/>
              </a:rPr>
              <a:t>Żydowska Organizacja Bojowa” (</a:t>
            </a:r>
            <a:r>
              <a:rPr lang="pl" sz="1300">
                <a:solidFill>
                  <a:srgbClr val="000000"/>
                </a:solidFill>
                <a:latin typeface="Georgia"/>
                <a:ea typeface="Georgia"/>
                <a:cs typeface="Georgia"/>
                <a:sym typeface="Georgia"/>
              </a:rPr>
              <a:t>Jewish Combat Organization)</a:t>
            </a:r>
            <a:r>
              <a:rPr lang="pl" sz="1300" i="1">
                <a:solidFill>
                  <a:srgbClr val="000000"/>
                </a:solidFill>
                <a:latin typeface="Georgia"/>
                <a:ea typeface="Georgia"/>
                <a:cs typeface="Georgia"/>
                <a:sym typeface="Georgia"/>
              </a:rPr>
              <a:t> </a:t>
            </a:r>
            <a:r>
              <a:rPr lang="pl" sz="1300">
                <a:solidFill>
                  <a:srgbClr val="000000"/>
                </a:solidFill>
                <a:latin typeface="Georgia"/>
                <a:ea typeface="Georgia"/>
                <a:cs typeface="Georgia"/>
                <a:sym typeface="Georgia"/>
              </a:rPr>
              <a:t>and</a:t>
            </a:r>
            <a:r>
              <a:rPr lang="pl" sz="1300" i="1">
                <a:solidFill>
                  <a:srgbClr val="000000"/>
                </a:solidFill>
                <a:latin typeface="Georgia"/>
                <a:ea typeface="Georgia"/>
                <a:cs typeface="Georgia"/>
                <a:sym typeface="Georgia"/>
              </a:rPr>
              <a:t> “Żydowski Związek Wojskowy” (</a:t>
            </a:r>
            <a:r>
              <a:rPr lang="pl" sz="1300">
                <a:solidFill>
                  <a:srgbClr val="000000"/>
                </a:solidFill>
                <a:latin typeface="Georgia"/>
                <a:ea typeface="Georgia"/>
                <a:cs typeface="Georgia"/>
                <a:sym typeface="Georgia"/>
              </a:rPr>
              <a:t>Jewish Military Union)</a:t>
            </a:r>
            <a:r>
              <a:rPr lang="pl" sz="1300" i="1">
                <a:solidFill>
                  <a:srgbClr val="000000"/>
                </a:solidFill>
                <a:latin typeface="Georgia"/>
                <a:ea typeface="Georgia"/>
                <a:cs typeface="Georgia"/>
                <a:sym typeface="Georgia"/>
              </a:rPr>
              <a:t>.</a:t>
            </a:r>
            <a:endParaRPr sz="1300" i="1">
              <a:solidFill>
                <a:srgbClr val="000000"/>
              </a:solidFill>
              <a:latin typeface="Georgia"/>
              <a:ea typeface="Georgia"/>
              <a:cs typeface="Georgia"/>
              <a:sym typeface="Georgia"/>
            </a:endParaRPr>
          </a:p>
          <a:p>
            <a:pPr marL="0" lvl="0" indent="0" algn="ctr" rtl="0">
              <a:lnSpc>
                <a:spcPct val="100000"/>
              </a:lnSpc>
              <a:spcBef>
                <a:spcPts val="1200"/>
              </a:spcBef>
              <a:spcAft>
                <a:spcPts val="0"/>
              </a:spcAft>
              <a:buNone/>
            </a:pPr>
            <a:r>
              <a:rPr lang="pl" sz="1300">
                <a:solidFill>
                  <a:srgbClr val="000000"/>
                </a:solidFill>
                <a:latin typeface="Georgia"/>
                <a:ea typeface="Georgia"/>
                <a:cs typeface="Georgia"/>
                <a:sym typeface="Georgia"/>
              </a:rPr>
              <a:t>The uprising started on 19th April when the ghetto refused to surrender to the police commander, who ordered the burning of the ghetto, block by block, ending on 16th May. A total of 13 000 Jews died, about half of them burnt alive or suffocated. It was the largest single revolt by Jews during World War II. Although the Jews knew that the uprising was doomed and their survival was unlikely, they still didn’t surrender and tried to fight their enemies.</a:t>
            </a:r>
            <a:r>
              <a:rPr lang="pl" sz="1300" i="1">
                <a:solidFill>
                  <a:srgbClr val="000000"/>
                </a:solidFill>
                <a:latin typeface="Georgia"/>
                <a:ea typeface="Georgia"/>
                <a:cs typeface="Georgia"/>
                <a:sym typeface="Georgia"/>
              </a:rPr>
              <a:t> </a:t>
            </a:r>
            <a:endParaRPr sz="1300">
              <a:solidFill>
                <a:srgbClr val="000000"/>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300">
              <a:solidFill>
                <a:srgbClr val="000000"/>
              </a:solidFill>
              <a:latin typeface="Georgia"/>
              <a:ea typeface="Georgia"/>
              <a:cs typeface="Georgia"/>
              <a:sym typeface="Georgia"/>
            </a:endParaRPr>
          </a:p>
          <a:p>
            <a:pPr marL="0" lvl="0" indent="0" algn="l" rtl="0">
              <a:spcBef>
                <a:spcPts val="1200"/>
              </a:spcBef>
              <a:spcAft>
                <a:spcPts val="0"/>
              </a:spcAft>
              <a:buNone/>
            </a:pPr>
            <a:endParaRPr sz="1300">
              <a:solidFill>
                <a:srgbClr val="000000"/>
              </a:solidFill>
              <a:latin typeface="Georgia"/>
              <a:ea typeface="Georgia"/>
              <a:cs typeface="Georgia"/>
              <a:sym typeface="Georgia"/>
            </a:endParaRPr>
          </a:p>
          <a:p>
            <a:pPr marL="0" lvl="0" indent="0" algn="l" rtl="0">
              <a:spcBef>
                <a:spcPts val="1200"/>
              </a:spcBef>
              <a:spcAft>
                <a:spcPts val="1200"/>
              </a:spcAft>
              <a:buNone/>
            </a:pPr>
            <a:endParaRPr sz="1300">
              <a:solidFill>
                <a:srgbClr val="000000"/>
              </a:solidFill>
              <a:latin typeface="Georgia"/>
              <a:ea typeface="Georgia"/>
              <a:cs typeface="Georgia"/>
              <a:sym typeface="Georgia"/>
            </a:endParaRPr>
          </a:p>
        </p:txBody>
      </p:sp>
      <p:sp>
        <p:nvSpPr>
          <p:cNvPr id="89" name="Google Shape;89;p17"/>
          <p:cNvSpPr txBox="1">
            <a:spLocks noGrp="1"/>
          </p:cNvSpPr>
          <p:nvPr>
            <p:ph type="title"/>
          </p:nvPr>
        </p:nvSpPr>
        <p:spPr>
          <a:xfrm>
            <a:off x="0" y="102132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3200" b="1">
                <a:solidFill>
                  <a:srgbClr val="000000"/>
                </a:solidFill>
                <a:latin typeface="Georgia"/>
                <a:ea typeface="Georgia"/>
                <a:cs typeface="Georgia"/>
                <a:sym typeface="Georgia"/>
              </a:rPr>
              <a:t>Warsaw Ghetto Uprising</a:t>
            </a:r>
            <a:endParaRPr sz="3200" b="1">
              <a:solidFill>
                <a:srgbClr val="000000"/>
              </a:solidFill>
              <a:latin typeface="Georgia"/>
              <a:ea typeface="Georgia"/>
              <a:cs typeface="Georgia"/>
              <a:sym typeface="Georgia"/>
            </a:endParaRPr>
          </a:p>
        </p:txBody>
      </p:sp>
      <p:pic>
        <p:nvPicPr>
          <p:cNvPr id="90" name="Google Shape;90;p17"/>
          <p:cNvPicPr preferRelativeResize="0"/>
          <p:nvPr/>
        </p:nvPicPr>
        <p:blipFill rotWithShape="1">
          <a:blip r:embed="rId3">
            <a:alphaModFix/>
          </a:blip>
          <a:srcRect l="-4720" t="-3460" r="4719" b="3460"/>
          <a:stretch/>
        </p:blipFill>
        <p:spPr>
          <a:xfrm rot="-255539">
            <a:off x="113462" y="547710"/>
            <a:ext cx="4541097" cy="3224409"/>
          </a:xfrm>
          <a:prstGeom prst="rect">
            <a:avLst/>
          </a:prstGeom>
          <a:noFill/>
          <a:ln>
            <a:noFill/>
          </a:ln>
        </p:spPr>
      </p:pic>
      <p:pic>
        <p:nvPicPr>
          <p:cNvPr id="91" name="Google Shape;91;p17"/>
          <p:cNvPicPr preferRelativeResize="0"/>
          <p:nvPr/>
        </p:nvPicPr>
        <p:blipFill>
          <a:blip r:embed="rId4">
            <a:alphaModFix/>
          </a:blip>
          <a:stretch>
            <a:fillRect/>
          </a:stretch>
        </p:blipFill>
        <p:spPr>
          <a:xfrm>
            <a:off x="3454775" y="224801"/>
            <a:ext cx="5461350" cy="3061325"/>
          </a:xfrm>
          <a:prstGeom prst="rect">
            <a:avLst/>
          </a:prstGeom>
          <a:noFill/>
          <a:ln>
            <a:noFill/>
          </a:ln>
        </p:spPr>
      </p:pic>
      <p:pic>
        <p:nvPicPr>
          <p:cNvPr id="92" name="Google Shape;92;p17"/>
          <p:cNvPicPr preferRelativeResize="0"/>
          <p:nvPr/>
        </p:nvPicPr>
        <p:blipFill>
          <a:blip r:embed="rId5">
            <a:alphaModFix/>
          </a:blip>
          <a:stretch>
            <a:fillRect/>
          </a:stretch>
        </p:blipFill>
        <p:spPr>
          <a:xfrm>
            <a:off x="3454778" y="2109343"/>
            <a:ext cx="3843492" cy="2733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1000"/>
                                        <p:tgtEl>
                                          <p:spTgt spid="90"/>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additive="base">
                                        <p:cTn id="12" dur="1000"/>
                                        <p:tgtEl>
                                          <p:spTgt spid="91"/>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additive="base">
                                        <p:cTn id="17" dur="1000"/>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4456625" y="224800"/>
            <a:ext cx="4459500" cy="5727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pl" sz="2000">
                <a:solidFill>
                  <a:srgbClr val="CC0000"/>
                </a:solidFill>
                <a:latin typeface="Pacifico"/>
                <a:ea typeface="Pacifico"/>
                <a:cs typeface="Pacifico"/>
                <a:sym typeface="Pacifico"/>
              </a:rPr>
              <a:t>26</a:t>
            </a:r>
            <a:r>
              <a:rPr lang="pl" sz="1500">
                <a:solidFill>
                  <a:srgbClr val="CC0000"/>
                </a:solidFill>
                <a:latin typeface="Pacifico"/>
                <a:ea typeface="Pacifico"/>
                <a:cs typeface="Pacifico"/>
                <a:sym typeface="Pacifico"/>
              </a:rPr>
              <a:t>th March </a:t>
            </a:r>
            <a:r>
              <a:rPr lang="pl" sz="2000">
                <a:solidFill>
                  <a:srgbClr val="CC0000"/>
                </a:solidFill>
                <a:latin typeface="Pacifico"/>
                <a:ea typeface="Pacifico"/>
                <a:cs typeface="Pacifico"/>
                <a:sym typeface="Pacifico"/>
              </a:rPr>
              <a:t>1943 </a:t>
            </a:r>
            <a:endParaRPr sz="2000">
              <a:solidFill>
                <a:srgbClr val="CC0000"/>
              </a:solidFill>
              <a:latin typeface="Pacifico"/>
              <a:ea typeface="Pacifico"/>
              <a:cs typeface="Pacifico"/>
              <a:sym typeface="Pacifico"/>
            </a:endParaRPr>
          </a:p>
        </p:txBody>
      </p:sp>
      <p:sp>
        <p:nvSpPr>
          <p:cNvPr id="98" name="Google Shape;98;p18"/>
          <p:cNvSpPr txBox="1">
            <a:spLocks noGrp="1"/>
          </p:cNvSpPr>
          <p:nvPr>
            <p:ph type="body" idx="1"/>
          </p:nvPr>
        </p:nvSpPr>
        <p:spPr>
          <a:xfrm>
            <a:off x="328800" y="1855350"/>
            <a:ext cx="8486400" cy="222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pl" sz="1300">
                <a:solidFill>
                  <a:srgbClr val="000000"/>
                </a:solidFill>
                <a:latin typeface="Georgia"/>
                <a:ea typeface="Georgia"/>
                <a:cs typeface="Georgia"/>
                <a:sym typeface="Georgia"/>
              </a:rPr>
              <a:t>In 1943 “</a:t>
            </a:r>
            <a:r>
              <a:rPr lang="pl" sz="1300" i="1">
                <a:solidFill>
                  <a:srgbClr val="000000"/>
                </a:solidFill>
                <a:latin typeface="Georgia"/>
                <a:ea typeface="Georgia"/>
                <a:cs typeface="Georgia"/>
                <a:sym typeface="Georgia"/>
              </a:rPr>
              <a:t>Szare Szeregi” </a:t>
            </a:r>
            <a:r>
              <a:rPr lang="pl" sz="1300">
                <a:solidFill>
                  <a:srgbClr val="000000"/>
                </a:solidFill>
                <a:latin typeface="Georgia"/>
                <a:ea typeface="Georgia"/>
                <a:cs typeface="Georgia"/>
                <a:sym typeface="Georgia"/>
              </a:rPr>
              <a:t>(Gray Ranks) </a:t>
            </a:r>
            <a:r>
              <a:rPr lang="pl" sz="1300">
                <a:solidFill>
                  <a:srgbClr val="202122"/>
                </a:solidFill>
                <a:latin typeface="Georgia"/>
                <a:ea typeface="Georgia"/>
                <a:cs typeface="Georgia"/>
                <a:sym typeface="Georgia"/>
              </a:rPr>
              <a:t>prepared several actions against German. The Operation Arsenal was the first major one. It took place on 26th March in Warsaw. The plan was to free the troop leader Jan Bytnar </a:t>
            </a:r>
            <a:r>
              <a:rPr lang="pl" sz="1300" i="1">
                <a:solidFill>
                  <a:srgbClr val="202122"/>
                </a:solidFill>
                <a:latin typeface="Georgia"/>
                <a:ea typeface="Georgia"/>
                <a:cs typeface="Georgia"/>
                <a:sym typeface="Georgia"/>
              </a:rPr>
              <a:t>"Rudy" </a:t>
            </a:r>
            <a:r>
              <a:rPr lang="pl" sz="1300">
                <a:solidFill>
                  <a:srgbClr val="202122"/>
                </a:solidFill>
                <a:latin typeface="Georgia"/>
                <a:ea typeface="Georgia"/>
                <a:cs typeface="Georgia"/>
                <a:sym typeface="Georgia"/>
              </a:rPr>
              <a:t>(Ginger), who was arrested together with his father by the Gestapo.  The operation succeeded and led to the release of Jan Bytnar and 24 other prisoners </a:t>
            </a:r>
            <a:r>
              <a:rPr lang="pl" sz="1300">
                <a:solidFill>
                  <a:srgbClr val="202122"/>
                </a:solidFill>
                <a:highlight>
                  <a:srgbClr val="FFFFFF"/>
                </a:highlight>
                <a:latin typeface="Georgia"/>
                <a:ea typeface="Georgia"/>
                <a:cs typeface="Georgia"/>
                <a:sym typeface="Georgia"/>
              </a:rPr>
              <a:t>in an attack on the prison </a:t>
            </a:r>
            <a:r>
              <a:rPr lang="pl" sz="1300">
                <a:solidFill>
                  <a:srgbClr val="202122"/>
                </a:solidFill>
                <a:latin typeface="Georgia"/>
                <a:ea typeface="Georgia"/>
                <a:cs typeface="Georgia"/>
                <a:sym typeface="Georgia"/>
              </a:rPr>
              <a:t>van</a:t>
            </a:r>
            <a:r>
              <a:rPr lang="pl" sz="1300">
                <a:solidFill>
                  <a:srgbClr val="202122"/>
                </a:solidFill>
                <a:highlight>
                  <a:srgbClr val="FFFFFF"/>
                </a:highlight>
                <a:latin typeface="Georgia"/>
                <a:ea typeface="Georgia"/>
                <a:cs typeface="Georgia"/>
                <a:sym typeface="Georgia"/>
              </a:rPr>
              <a:t> that was taking the inmates from </a:t>
            </a:r>
            <a:r>
              <a:rPr lang="pl" sz="1300">
                <a:solidFill>
                  <a:srgbClr val="202122"/>
                </a:solidFill>
                <a:latin typeface="Georgia"/>
                <a:ea typeface="Georgia"/>
                <a:cs typeface="Georgia"/>
                <a:sym typeface="Georgia"/>
              </a:rPr>
              <a:t>Pawiak Prison</a:t>
            </a:r>
            <a:r>
              <a:rPr lang="pl" sz="1300">
                <a:solidFill>
                  <a:srgbClr val="202122"/>
                </a:solidFill>
                <a:highlight>
                  <a:srgbClr val="FFFFFF"/>
                </a:highlight>
                <a:latin typeface="Georgia"/>
                <a:ea typeface="Georgia"/>
                <a:cs typeface="Georgia"/>
                <a:sym typeface="Georgia"/>
              </a:rPr>
              <a:t> to Gestapo </a:t>
            </a:r>
            <a:r>
              <a:rPr lang="pl" sz="1300">
                <a:solidFill>
                  <a:srgbClr val="202122"/>
                </a:solidFill>
                <a:latin typeface="Georgia"/>
                <a:ea typeface="Georgia"/>
                <a:cs typeface="Georgia"/>
                <a:sym typeface="Georgia"/>
              </a:rPr>
              <a:t>Headquarters. </a:t>
            </a:r>
            <a:endParaRPr sz="1300">
              <a:solidFill>
                <a:srgbClr val="000000"/>
              </a:solidFill>
              <a:latin typeface="Georgia"/>
              <a:ea typeface="Georgia"/>
              <a:cs typeface="Georgia"/>
              <a:sym typeface="Georgia"/>
            </a:endParaRPr>
          </a:p>
          <a:p>
            <a:pPr marL="0" lvl="0" indent="0" algn="l" rtl="0">
              <a:spcBef>
                <a:spcPts val="1200"/>
              </a:spcBef>
              <a:spcAft>
                <a:spcPts val="0"/>
              </a:spcAft>
              <a:buNone/>
            </a:pPr>
            <a:endParaRPr sz="1300">
              <a:solidFill>
                <a:srgbClr val="000000"/>
              </a:solidFill>
              <a:latin typeface="Georgia"/>
              <a:ea typeface="Georgia"/>
              <a:cs typeface="Georgia"/>
              <a:sym typeface="Georgia"/>
            </a:endParaRPr>
          </a:p>
          <a:p>
            <a:pPr marL="0" lvl="0" indent="0" algn="l" rtl="0">
              <a:spcBef>
                <a:spcPts val="1200"/>
              </a:spcBef>
              <a:spcAft>
                <a:spcPts val="1200"/>
              </a:spcAft>
              <a:buNone/>
            </a:pPr>
            <a:endParaRPr sz="1300">
              <a:solidFill>
                <a:srgbClr val="000000"/>
              </a:solidFill>
              <a:latin typeface="Georgia"/>
              <a:ea typeface="Georgia"/>
              <a:cs typeface="Georgia"/>
              <a:sym typeface="Georgia"/>
            </a:endParaRPr>
          </a:p>
        </p:txBody>
      </p:sp>
      <p:sp>
        <p:nvSpPr>
          <p:cNvPr id="99" name="Google Shape;99;p18"/>
          <p:cNvSpPr txBox="1">
            <a:spLocks noGrp="1"/>
          </p:cNvSpPr>
          <p:nvPr>
            <p:ph type="title"/>
          </p:nvPr>
        </p:nvSpPr>
        <p:spPr>
          <a:xfrm>
            <a:off x="0" y="102132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3200" b="1">
                <a:solidFill>
                  <a:srgbClr val="000000"/>
                </a:solidFill>
                <a:latin typeface="Georgia"/>
                <a:ea typeface="Georgia"/>
                <a:cs typeface="Georgia"/>
                <a:sym typeface="Georgia"/>
              </a:rPr>
              <a:t>Operation Arsenal</a:t>
            </a:r>
            <a:endParaRPr sz="3200" b="1">
              <a:solidFill>
                <a:srgbClr val="000000"/>
              </a:solidFill>
              <a:latin typeface="Georgia"/>
              <a:ea typeface="Georgia"/>
              <a:cs typeface="Georgia"/>
              <a:sym typeface="Georgia"/>
            </a:endParaRPr>
          </a:p>
        </p:txBody>
      </p:sp>
      <p:sp>
        <p:nvSpPr>
          <p:cNvPr id="100" name="Google Shape;100;p18"/>
          <p:cNvSpPr/>
          <p:nvPr/>
        </p:nvSpPr>
        <p:spPr>
          <a:xfrm>
            <a:off x="1188075" y="1384700"/>
            <a:ext cx="544300" cy="532600"/>
          </a:xfrm>
          <a:custGeom>
            <a:avLst/>
            <a:gdLst/>
            <a:ahLst/>
            <a:cxnLst/>
            <a:rect l="l" t="t" r="r" b="b"/>
            <a:pathLst>
              <a:path w="21772" h="21304" extrusionOk="0">
                <a:moveTo>
                  <a:pt x="20975" y="21304"/>
                </a:moveTo>
                <a:cubicBezTo>
                  <a:pt x="20975" y="18900"/>
                  <a:pt x="22675" y="15792"/>
                  <a:pt x="20975" y="14093"/>
                </a:cubicBezTo>
                <a:cubicBezTo>
                  <a:pt x="18343" y="11463"/>
                  <a:pt x="13160" y="15102"/>
                  <a:pt x="9832" y="13438"/>
                </a:cubicBezTo>
                <a:cubicBezTo>
                  <a:pt x="6904" y="11974"/>
                  <a:pt x="8190" y="6553"/>
                  <a:pt x="5571" y="4589"/>
                </a:cubicBezTo>
                <a:cubicBezTo>
                  <a:pt x="3646" y="3146"/>
                  <a:pt x="0" y="2406"/>
                  <a:pt x="0" y="0"/>
                </a:cubicBezTo>
              </a:path>
            </a:pathLst>
          </a:custGeom>
          <a:noFill/>
          <a:ln w="9525" cap="flat" cmpd="sng">
            <a:solidFill>
              <a:srgbClr val="000000"/>
            </a:solidFill>
            <a:prstDash val="solid"/>
            <a:round/>
            <a:headEnd type="none" w="med" len="med"/>
            <a:tailEnd type="triangle" w="med" len="med"/>
          </a:ln>
        </p:spPr>
      </p:sp>
      <p:pic>
        <p:nvPicPr>
          <p:cNvPr id="101" name="Google Shape;101;p18"/>
          <p:cNvPicPr preferRelativeResize="0"/>
          <p:nvPr/>
        </p:nvPicPr>
        <p:blipFill>
          <a:blip r:embed="rId3">
            <a:alphaModFix/>
          </a:blip>
          <a:stretch>
            <a:fillRect/>
          </a:stretch>
        </p:blipFill>
        <p:spPr>
          <a:xfrm>
            <a:off x="958626" y="3085650"/>
            <a:ext cx="2335152" cy="1726827"/>
          </a:xfrm>
          <a:prstGeom prst="rect">
            <a:avLst/>
          </a:prstGeom>
          <a:noFill/>
          <a:ln>
            <a:noFill/>
          </a:ln>
        </p:spPr>
      </p:pic>
      <p:pic>
        <p:nvPicPr>
          <p:cNvPr id="102" name="Google Shape;102;p18"/>
          <p:cNvPicPr preferRelativeResize="0"/>
          <p:nvPr/>
        </p:nvPicPr>
        <p:blipFill>
          <a:blip r:embed="rId4">
            <a:alphaModFix/>
          </a:blip>
          <a:stretch>
            <a:fillRect/>
          </a:stretch>
        </p:blipFill>
        <p:spPr>
          <a:xfrm>
            <a:off x="384025" y="224800"/>
            <a:ext cx="1839600" cy="1017650"/>
          </a:xfrm>
          <a:prstGeom prst="rect">
            <a:avLst/>
          </a:prstGeom>
          <a:noFill/>
          <a:ln>
            <a:noFill/>
          </a:ln>
        </p:spPr>
      </p:pic>
      <p:sp>
        <p:nvSpPr>
          <p:cNvPr id="103" name="Google Shape;103;p18"/>
          <p:cNvSpPr txBox="1"/>
          <p:nvPr/>
        </p:nvSpPr>
        <p:spPr>
          <a:xfrm>
            <a:off x="81950" y="876800"/>
            <a:ext cx="2499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pl" sz="1000">
                <a:solidFill>
                  <a:srgbClr val="202122"/>
                </a:solidFill>
                <a:highlight>
                  <a:srgbClr val="EA9999"/>
                </a:highlight>
                <a:latin typeface="Georgia"/>
                <a:ea typeface="Georgia"/>
                <a:cs typeface="Georgia"/>
                <a:sym typeface="Georgia"/>
              </a:rPr>
              <a:t> Polish Underground formation during the Nazi occupation of Poland</a:t>
            </a:r>
            <a:endParaRPr sz="1000">
              <a:solidFill>
                <a:schemeClr val="dk1"/>
              </a:solidFill>
              <a:highlight>
                <a:srgbClr val="EA9999"/>
              </a:highlight>
              <a:latin typeface="Georgia"/>
              <a:ea typeface="Georgia"/>
              <a:cs typeface="Georgia"/>
              <a:sym typeface="Georgia"/>
            </a:endParaRPr>
          </a:p>
          <a:p>
            <a:pPr marL="0" lvl="0" indent="0" algn="ctr" rtl="0">
              <a:spcBef>
                <a:spcPts val="0"/>
              </a:spcBef>
              <a:spcAft>
                <a:spcPts val="0"/>
              </a:spcAft>
              <a:buNone/>
            </a:pPr>
            <a:endParaRPr sz="1000">
              <a:solidFill>
                <a:srgbClr val="202122"/>
              </a:solidFill>
              <a:highlight>
                <a:srgbClr val="EA9999"/>
              </a:highlight>
              <a:latin typeface="Georgia"/>
              <a:ea typeface="Georgia"/>
              <a:cs typeface="Georgia"/>
              <a:sym typeface="Georgia"/>
            </a:endParaRPr>
          </a:p>
        </p:txBody>
      </p:sp>
      <p:sp>
        <p:nvSpPr>
          <p:cNvPr id="104" name="Google Shape;104;p18"/>
          <p:cNvSpPr/>
          <p:nvPr/>
        </p:nvSpPr>
        <p:spPr>
          <a:xfrm>
            <a:off x="8199548" y="2279593"/>
            <a:ext cx="725225" cy="997825"/>
          </a:xfrm>
          <a:custGeom>
            <a:avLst/>
            <a:gdLst/>
            <a:ahLst/>
            <a:cxnLst/>
            <a:rect l="l" t="t" r="r" b="b"/>
            <a:pathLst>
              <a:path w="29009" h="39913" extrusionOk="0">
                <a:moveTo>
                  <a:pt x="10248" y="256"/>
                </a:moveTo>
                <a:cubicBezTo>
                  <a:pt x="13314" y="256"/>
                  <a:pt x="16762" y="-611"/>
                  <a:pt x="19424" y="911"/>
                </a:cubicBezTo>
                <a:cubicBezTo>
                  <a:pt x="26474" y="4940"/>
                  <a:pt x="31561" y="16754"/>
                  <a:pt x="27618" y="23853"/>
                </a:cubicBezTo>
                <a:cubicBezTo>
                  <a:pt x="24899" y="28749"/>
                  <a:pt x="16689" y="26872"/>
                  <a:pt x="11886" y="29753"/>
                </a:cubicBezTo>
                <a:cubicBezTo>
                  <a:pt x="9582" y="31135"/>
                  <a:pt x="9893" y="34813"/>
                  <a:pt x="8281" y="36963"/>
                </a:cubicBezTo>
                <a:cubicBezTo>
                  <a:pt x="6540" y="39285"/>
                  <a:pt x="-616" y="37097"/>
                  <a:pt x="88" y="39913"/>
                </a:cubicBezTo>
              </a:path>
            </a:pathLst>
          </a:custGeom>
          <a:noFill/>
          <a:ln w="9525" cap="flat" cmpd="sng">
            <a:solidFill>
              <a:srgbClr val="000000"/>
            </a:solidFill>
            <a:prstDash val="solid"/>
            <a:round/>
            <a:headEnd type="none" w="med" len="med"/>
            <a:tailEnd type="triangle" w="med" len="med"/>
          </a:ln>
        </p:spPr>
      </p:sp>
      <p:pic>
        <p:nvPicPr>
          <p:cNvPr id="105" name="Google Shape;105;p18"/>
          <p:cNvPicPr preferRelativeResize="0"/>
          <p:nvPr/>
        </p:nvPicPr>
        <p:blipFill>
          <a:blip r:embed="rId5">
            <a:alphaModFix/>
          </a:blip>
          <a:stretch>
            <a:fillRect/>
          </a:stretch>
        </p:blipFill>
        <p:spPr>
          <a:xfrm>
            <a:off x="6611250" y="2938578"/>
            <a:ext cx="1506350" cy="1873897"/>
          </a:xfrm>
          <a:prstGeom prst="rect">
            <a:avLst/>
          </a:prstGeom>
          <a:noFill/>
          <a:ln>
            <a:noFill/>
          </a:ln>
        </p:spPr>
      </p:pic>
      <p:pic>
        <p:nvPicPr>
          <p:cNvPr id="106" name="Google Shape;106;p18"/>
          <p:cNvPicPr preferRelativeResize="0"/>
          <p:nvPr/>
        </p:nvPicPr>
        <p:blipFill>
          <a:blip r:embed="rId6">
            <a:alphaModFix/>
          </a:blip>
          <a:stretch>
            <a:fillRect/>
          </a:stretch>
        </p:blipFill>
        <p:spPr>
          <a:xfrm>
            <a:off x="2907350" y="3254763"/>
            <a:ext cx="3703901" cy="1241525"/>
          </a:xfrm>
          <a:prstGeom prst="rect">
            <a:avLst/>
          </a:prstGeom>
          <a:noFill/>
          <a:ln>
            <a:noFill/>
          </a:ln>
        </p:spPr>
      </p:pic>
      <p:sp>
        <p:nvSpPr>
          <p:cNvPr id="107" name="Google Shape;107;p18"/>
          <p:cNvSpPr txBox="1"/>
          <p:nvPr/>
        </p:nvSpPr>
        <p:spPr>
          <a:xfrm>
            <a:off x="5864425" y="4339675"/>
            <a:ext cx="300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000">
                <a:solidFill>
                  <a:srgbClr val="202122"/>
                </a:solidFill>
                <a:highlight>
                  <a:srgbClr val="EA9999"/>
                </a:highlight>
                <a:latin typeface="Georgia"/>
                <a:ea typeface="Georgia"/>
                <a:cs typeface="Georgia"/>
                <a:sym typeface="Georgia"/>
              </a:rPr>
              <a:t>Jan Bytnar was a scoutmaster, a member of Szare Szeregi. He died four days after the action on account of injuries sustained due to tortures.</a:t>
            </a:r>
            <a:endParaRPr sz="1000">
              <a:solidFill>
                <a:schemeClr val="dk1"/>
              </a:solidFill>
              <a:highlight>
                <a:srgbClr val="EA9999"/>
              </a:highlight>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4456625" y="224800"/>
            <a:ext cx="4459500" cy="5727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pl" sz="2000">
                <a:solidFill>
                  <a:srgbClr val="CC0000"/>
                </a:solidFill>
                <a:latin typeface="Pacifico"/>
                <a:ea typeface="Pacifico"/>
                <a:cs typeface="Pacifico"/>
                <a:sym typeface="Pacifico"/>
              </a:rPr>
              <a:t>11</a:t>
            </a:r>
            <a:r>
              <a:rPr lang="pl" sz="1500">
                <a:solidFill>
                  <a:srgbClr val="CC0000"/>
                </a:solidFill>
                <a:latin typeface="Pacifico"/>
                <a:ea typeface="Pacifico"/>
                <a:cs typeface="Pacifico"/>
                <a:sym typeface="Pacifico"/>
              </a:rPr>
              <a:t>th</a:t>
            </a:r>
            <a:r>
              <a:rPr lang="pl" sz="2000">
                <a:solidFill>
                  <a:srgbClr val="CC0000"/>
                </a:solidFill>
                <a:latin typeface="Pacifico"/>
                <a:ea typeface="Pacifico"/>
                <a:cs typeface="Pacifico"/>
                <a:sym typeface="Pacifico"/>
              </a:rPr>
              <a:t> </a:t>
            </a:r>
            <a:r>
              <a:rPr lang="pl" sz="1500">
                <a:solidFill>
                  <a:srgbClr val="CC0000"/>
                </a:solidFill>
                <a:latin typeface="Pacifico"/>
                <a:ea typeface="Pacifico"/>
                <a:cs typeface="Pacifico"/>
                <a:sym typeface="Pacifico"/>
              </a:rPr>
              <a:t>July </a:t>
            </a:r>
            <a:r>
              <a:rPr lang="pl" sz="2000">
                <a:solidFill>
                  <a:srgbClr val="CC0000"/>
                </a:solidFill>
                <a:latin typeface="Pacifico"/>
                <a:ea typeface="Pacifico"/>
                <a:cs typeface="Pacifico"/>
                <a:sym typeface="Pacifico"/>
              </a:rPr>
              <a:t>1943</a:t>
            </a:r>
            <a:endParaRPr sz="2000">
              <a:solidFill>
                <a:srgbClr val="CC0000"/>
              </a:solidFill>
              <a:latin typeface="Pacifico"/>
              <a:ea typeface="Pacifico"/>
              <a:cs typeface="Pacifico"/>
              <a:sym typeface="Pacifico"/>
            </a:endParaRPr>
          </a:p>
        </p:txBody>
      </p:sp>
      <p:sp>
        <p:nvSpPr>
          <p:cNvPr id="113" name="Google Shape;113;p19"/>
          <p:cNvSpPr txBox="1">
            <a:spLocks noGrp="1"/>
          </p:cNvSpPr>
          <p:nvPr>
            <p:ph type="body" idx="1"/>
          </p:nvPr>
        </p:nvSpPr>
        <p:spPr>
          <a:xfrm>
            <a:off x="4678525" y="1675100"/>
            <a:ext cx="4145700" cy="2223000"/>
          </a:xfrm>
          <a:prstGeom prst="rect">
            <a:avLst/>
          </a:prstGeom>
        </p:spPr>
        <p:txBody>
          <a:bodyPr spcFirstLastPara="1" wrap="square" lIns="91425" tIns="91425" rIns="91425" bIns="91425" anchor="t" anchorCtr="0">
            <a:noAutofit/>
          </a:bodyPr>
          <a:lstStyle/>
          <a:p>
            <a:pPr marL="0" lvl="0" indent="0" algn="ctr" rtl="0">
              <a:spcBef>
                <a:spcPts val="1200"/>
              </a:spcBef>
              <a:spcAft>
                <a:spcPts val="0"/>
              </a:spcAft>
              <a:buNone/>
            </a:pPr>
            <a:r>
              <a:rPr lang="pl" sz="1300">
                <a:solidFill>
                  <a:srgbClr val="000000"/>
                </a:solidFill>
                <a:latin typeface="Georgia"/>
                <a:ea typeface="Georgia"/>
                <a:cs typeface="Georgia"/>
                <a:sym typeface="Georgia"/>
              </a:rPr>
              <a:t>Ukrainian nationalists conducted anti-Polish genocidal ethnic cleansings. They took place within Poland’s borders, and not only in Volhynia, but also in other areas with a mixed Polish-Ukrainian population</a:t>
            </a:r>
            <a:endParaRPr sz="1300">
              <a:solidFill>
                <a:srgbClr val="000000"/>
              </a:solidFill>
              <a:highlight>
                <a:srgbClr val="FFFFFF"/>
              </a:highlight>
              <a:latin typeface="Georgia"/>
              <a:ea typeface="Georgia"/>
              <a:cs typeface="Georgia"/>
              <a:sym typeface="Georgia"/>
            </a:endParaRPr>
          </a:p>
          <a:p>
            <a:pPr marL="0" lvl="0" indent="0" algn="ctr" rtl="0">
              <a:spcBef>
                <a:spcPts val="1200"/>
              </a:spcBef>
              <a:spcAft>
                <a:spcPts val="0"/>
              </a:spcAft>
              <a:buClr>
                <a:schemeClr val="dk1"/>
              </a:buClr>
              <a:buSzPts val="1100"/>
              <a:buFont typeface="Arial"/>
              <a:buNone/>
            </a:pPr>
            <a:r>
              <a:rPr lang="pl" sz="1300">
                <a:solidFill>
                  <a:srgbClr val="000000"/>
                </a:solidFill>
                <a:highlight>
                  <a:srgbClr val="FFFFFF"/>
                </a:highlight>
                <a:latin typeface="Georgia"/>
                <a:ea typeface="Georgia"/>
                <a:cs typeface="Georgia"/>
                <a:sym typeface="Georgia"/>
              </a:rPr>
              <a:t>The violence reached its peak on 11th July in 1943 known to many Poles as “Bloody Sunday” when the UPA carried out attacks on 100 Polish villages in </a:t>
            </a:r>
            <a:r>
              <a:rPr lang="pl" sz="1300">
                <a:solidFill>
                  <a:srgbClr val="000000"/>
                </a:solidFill>
                <a:latin typeface="Georgia"/>
                <a:ea typeface="Georgia"/>
                <a:cs typeface="Georgia"/>
                <a:sym typeface="Georgia"/>
              </a:rPr>
              <a:t>Volhynia. The Volhynian Massacre is considered as a genocide. </a:t>
            </a:r>
            <a:r>
              <a:rPr lang="pl" sz="1300">
                <a:solidFill>
                  <a:srgbClr val="000000"/>
                </a:solidFill>
                <a:highlight>
                  <a:srgbClr val="FFFFFF"/>
                </a:highlight>
                <a:latin typeface="Georgia"/>
                <a:ea typeface="Georgia"/>
                <a:cs typeface="Georgia"/>
                <a:sym typeface="Georgia"/>
              </a:rPr>
              <a:t>Most of the victims were women and children. The UPA's actions resulted in between 50 000 and 100 000 deaths.</a:t>
            </a:r>
            <a:r>
              <a:rPr lang="pl" sz="1300">
                <a:solidFill>
                  <a:srgbClr val="000000"/>
                </a:solidFill>
                <a:latin typeface="Georgia"/>
                <a:ea typeface="Georgia"/>
                <a:cs typeface="Georgia"/>
                <a:sym typeface="Georgia"/>
              </a:rPr>
              <a:t> </a:t>
            </a:r>
            <a:endParaRPr sz="1300">
              <a:solidFill>
                <a:srgbClr val="000000"/>
              </a:solidFill>
              <a:latin typeface="Georgia"/>
              <a:ea typeface="Georgia"/>
              <a:cs typeface="Georgia"/>
              <a:sym typeface="Georgia"/>
            </a:endParaRPr>
          </a:p>
          <a:p>
            <a:pPr marL="0" lvl="0" indent="0" algn="ctr" rtl="0">
              <a:spcBef>
                <a:spcPts val="1200"/>
              </a:spcBef>
              <a:spcAft>
                <a:spcPts val="1200"/>
              </a:spcAft>
              <a:buNone/>
            </a:pPr>
            <a:endParaRPr sz="1300">
              <a:solidFill>
                <a:srgbClr val="000000"/>
              </a:solidFill>
              <a:latin typeface="Georgia"/>
              <a:ea typeface="Georgia"/>
              <a:cs typeface="Georgia"/>
              <a:sym typeface="Georgia"/>
            </a:endParaRPr>
          </a:p>
        </p:txBody>
      </p:sp>
      <p:sp>
        <p:nvSpPr>
          <p:cNvPr id="114" name="Google Shape;114;p19"/>
          <p:cNvSpPr txBox="1">
            <a:spLocks noGrp="1"/>
          </p:cNvSpPr>
          <p:nvPr>
            <p:ph type="title"/>
          </p:nvPr>
        </p:nvSpPr>
        <p:spPr>
          <a:xfrm>
            <a:off x="0" y="79750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l" sz="3200" b="1">
                <a:solidFill>
                  <a:srgbClr val="000000"/>
                </a:solidFill>
                <a:latin typeface="Georgia"/>
                <a:ea typeface="Georgia"/>
                <a:cs typeface="Georgia"/>
                <a:sym typeface="Georgia"/>
              </a:rPr>
              <a:t>Volhynian Massacre</a:t>
            </a:r>
            <a:endParaRPr sz="3200" b="1">
              <a:solidFill>
                <a:srgbClr val="000000"/>
              </a:solidFill>
              <a:latin typeface="Georgia"/>
              <a:ea typeface="Georgia"/>
              <a:cs typeface="Georgia"/>
              <a:sym typeface="Georgia"/>
            </a:endParaRPr>
          </a:p>
        </p:txBody>
      </p:sp>
      <p:pic>
        <p:nvPicPr>
          <p:cNvPr id="115" name="Google Shape;115;p19"/>
          <p:cNvPicPr preferRelativeResize="0"/>
          <p:nvPr/>
        </p:nvPicPr>
        <p:blipFill>
          <a:blip r:embed="rId3">
            <a:alphaModFix/>
          </a:blip>
          <a:stretch>
            <a:fillRect/>
          </a:stretch>
        </p:blipFill>
        <p:spPr>
          <a:xfrm>
            <a:off x="0" y="0"/>
            <a:ext cx="1805850" cy="1354375"/>
          </a:xfrm>
          <a:prstGeom prst="rect">
            <a:avLst/>
          </a:prstGeom>
          <a:noFill/>
          <a:ln>
            <a:noFill/>
          </a:ln>
        </p:spPr>
      </p:pic>
      <p:pic>
        <p:nvPicPr>
          <p:cNvPr id="116" name="Google Shape;116;p19"/>
          <p:cNvPicPr preferRelativeResize="0"/>
          <p:nvPr/>
        </p:nvPicPr>
        <p:blipFill>
          <a:blip r:embed="rId4">
            <a:alphaModFix/>
          </a:blip>
          <a:stretch>
            <a:fillRect/>
          </a:stretch>
        </p:blipFill>
        <p:spPr>
          <a:xfrm>
            <a:off x="709550" y="1675100"/>
            <a:ext cx="3518325" cy="2556275"/>
          </a:xfrm>
          <a:prstGeom prst="rect">
            <a:avLst/>
          </a:prstGeom>
          <a:noFill/>
          <a:ln>
            <a:noFill/>
          </a:ln>
        </p:spPr>
      </p:pic>
      <p:pic>
        <p:nvPicPr>
          <p:cNvPr id="117" name="Google Shape;117;p19"/>
          <p:cNvPicPr preferRelativeResize="0"/>
          <p:nvPr/>
        </p:nvPicPr>
        <p:blipFill>
          <a:blip r:embed="rId5">
            <a:alphaModFix/>
          </a:blip>
          <a:stretch>
            <a:fillRect/>
          </a:stretch>
        </p:blipFill>
        <p:spPr>
          <a:xfrm>
            <a:off x="3424900" y="3688900"/>
            <a:ext cx="1220850" cy="77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ctrTitle"/>
          </p:nvPr>
        </p:nvSpPr>
        <p:spPr>
          <a:xfrm>
            <a:off x="748350" y="855575"/>
            <a:ext cx="76473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sz="4100" b="1">
                <a:solidFill>
                  <a:srgbClr val="CC0000"/>
                </a:solidFill>
                <a:latin typeface="Georgia"/>
                <a:ea typeface="Georgia"/>
                <a:cs typeface="Georgia"/>
                <a:sym typeface="Georgia"/>
              </a:rPr>
              <a:t>Culture</a:t>
            </a:r>
            <a:endParaRPr sz="2800" b="1">
              <a:solidFill>
                <a:srgbClr val="CC0000"/>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ctrTitle"/>
          </p:nvPr>
        </p:nvSpPr>
        <p:spPr>
          <a:xfrm>
            <a:off x="789325" y="924150"/>
            <a:ext cx="76473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sz="3100" b="1">
                <a:solidFill>
                  <a:srgbClr val="CC0000"/>
                </a:solidFill>
                <a:latin typeface="Georgia"/>
                <a:ea typeface="Georgia"/>
                <a:cs typeface="Georgia"/>
                <a:sym typeface="Georgia"/>
              </a:rPr>
              <a:t>Censorship </a:t>
            </a:r>
            <a:endParaRPr sz="3100" b="1">
              <a:solidFill>
                <a:srgbClr val="CC0000"/>
              </a:solidFill>
              <a:latin typeface="Georgia"/>
              <a:ea typeface="Georgia"/>
              <a:cs typeface="Georgia"/>
              <a:sym typeface="Georgia"/>
            </a:endParaRPr>
          </a:p>
          <a:p>
            <a:pPr marL="0" lvl="0" indent="0" algn="ctr" rtl="0">
              <a:spcBef>
                <a:spcPts val="0"/>
              </a:spcBef>
              <a:spcAft>
                <a:spcPts val="0"/>
              </a:spcAft>
              <a:buNone/>
            </a:pPr>
            <a:r>
              <a:rPr lang="pl" sz="3100" b="1">
                <a:solidFill>
                  <a:srgbClr val="CC0000"/>
                </a:solidFill>
                <a:latin typeface="Georgia"/>
                <a:ea typeface="Georgia"/>
                <a:cs typeface="Georgia"/>
                <a:sym typeface="Georgia"/>
              </a:rPr>
              <a:t>and propaganda</a:t>
            </a:r>
            <a:endParaRPr sz="3100" b="1">
              <a:solidFill>
                <a:srgbClr val="CC0000"/>
              </a:solidFill>
              <a:latin typeface="Georgia"/>
              <a:ea typeface="Georgia"/>
              <a:cs typeface="Georgia"/>
              <a:sym typeface="Georgia"/>
            </a:endParaRPr>
          </a:p>
        </p:txBody>
      </p:sp>
      <p:sp>
        <p:nvSpPr>
          <p:cNvPr id="128" name="Google Shape;128;p21"/>
          <p:cNvSpPr/>
          <p:nvPr/>
        </p:nvSpPr>
        <p:spPr>
          <a:xfrm rot="-3868196">
            <a:off x="5499594" y="1449943"/>
            <a:ext cx="711127" cy="716225"/>
          </a:xfrm>
          <a:custGeom>
            <a:avLst/>
            <a:gdLst/>
            <a:ahLst/>
            <a:cxnLst/>
            <a:rect l="l" t="t" r="r" b="b"/>
            <a:pathLst>
              <a:path w="46140" h="28649" extrusionOk="0">
                <a:moveTo>
                  <a:pt x="0" y="127"/>
                </a:moveTo>
                <a:cubicBezTo>
                  <a:pt x="2442" y="127"/>
                  <a:pt x="6039" y="-380"/>
                  <a:pt x="7131" y="1804"/>
                </a:cubicBezTo>
                <a:cubicBezTo>
                  <a:pt x="9013" y="5566"/>
                  <a:pt x="8771" y="10575"/>
                  <a:pt x="11745" y="13549"/>
                </a:cubicBezTo>
                <a:cubicBezTo>
                  <a:pt x="13423" y="15227"/>
                  <a:pt x="18455" y="10194"/>
                  <a:pt x="16778" y="8516"/>
                </a:cubicBezTo>
                <a:cubicBezTo>
                  <a:pt x="14817" y="6553"/>
                  <a:pt x="10086" y="12324"/>
                  <a:pt x="11326" y="14807"/>
                </a:cubicBezTo>
                <a:cubicBezTo>
                  <a:pt x="15539" y="23243"/>
                  <a:pt x="29207" y="21417"/>
                  <a:pt x="38590" y="22357"/>
                </a:cubicBezTo>
                <a:cubicBezTo>
                  <a:pt x="41850" y="22683"/>
                  <a:pt x="43209" y="27185"/>
                  <a:pt x="46140" y="28649"/>
                </a:cubicBezTo>
              </a:path>
            </a:pathLst>
          </a:custGeom>
          <a:noFill/>
          <a:ln w="28575" cap="flat" cmpd="sng">
            <a:solidFill>
              <a:srgbClr val="000000"/>
            </a:solidFill>
            <a:prstDash val="solid"/>
            <a:round/>
            <a:headEnd type="none" w="med" len="med"/>
            <a:tailEnd type="triangle" w="med" len="med"/>
          </a:ln>
        </p:spPr>
      </p:sp>
      <p:sp>
        <p:nvSpPr>
          <p:cNvPr id="129" name="Google Shape;129;p21"/>
          <p:cNvSpPr/>
          <p:nvPr/>
        </p:nvSpPr>
        <p:spPr>
          <a:xfrm rot="-2839321">
            <a:off x="2839879" y="3062293"/>
            <a:ext cx="991833" cy="461416"/>
          </a:xfrm>
          <a:custGeom>
            <a:avLst/>
            <a:gdLst/>
            <a:ahLst/>
            <a:cxnLst/>
            <a:rect l="l" t="t" r="r" b="b"/>
            <a:pathLst>
              <a:path w="39672" h="18456" extrusionOk="0">
                <a:moveTo>
                  <a:pt x="38589" y="18456"/>
                </a:moveTo>
                <a:cubicBezTo>
                  <a:pt x="37959" y="15299"/>
                  <a:pt x="40941" y="11383"/>
                  <a:pt x="39009" y="8808"/>
                </a:cubicBezTo>
                <a:cubicBezTo>
                  <a:pt x="35210" y="3744"/>
                  <a:pt x="25796" y="13735"/>
                  <a:pt x="20133" y="10905"/>
                </a:cubicBezTo>
                <a:cubicBezTo>
                  <a:pt x="17996" y="9837"/>
                  <a:pt x="19974" y="3802"/>
                  <a:pt x="17617" y="4194"/>
                </a:cubicBezTo>
                <a:cubicBezTo>
                  <a:pt x="14633" y="4691"/>
                  <a:pt x="12206" y="11367"/>
                  <a:pt x="10067" y="9228"/>
                </a:cubicBezTo>
                <a:cubicBezTo>
                  <a:pt x="8087" y="7248"/>
                  <a:pt x="12816" y="2392"/>
                  <a:pt x="10486" y="839"/>
                </a:cubicBezTo>
                <a:cubicBezTo>
                  <a:pt x="7568" y="-1106"/>
                  <a:pt x="2479" y="2479"/>
                  <a:pt x="0" y="0"/>
                </a:cubicBezTo>
              </a:path>
            </a:pathLst>
          </a:custGeom>
          <a:noFill/>
          <a:ln w="28575" cap="flat" cmpd="sng">
            <a:solidFill>
              <a:srgbClr val="000000"/>
            </a:solidFill>
            <a:prstDash val="solid"/>
            <a:round/>
            <a:headEnd type="none" w="med" len="med"/>
            <a:tailEnd type="triangle" w="med" len="med"/>
          </a:ln>
        </p:spPr>
      </p:sp>
      <p:sp>
        <p:nvSpPr>
          <p:cNvPr id="130" name="Google Shape;130;p21"/>
          <p:cNvSpPr txBox="1"/>
          <p:nvPr/>
        </p:nvSpPr>
        <p:spPr>
          <a:xfrm>
            <a:off x="204850" y="2303975"/>
            <a:ext cx="2703600" cy="258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300">
                <a:solidFill>
                  <a:srgbClr val="202122"/>
                </a:solidFill>
                <a:latin typeface="Georgia"/>
                <a:ea typeface="Georgia"/>
                <a:cs typeface="Georgia"/>
                <a:sym typeface="Georgia"/>
              </a:rPr>
              <a:t>Polish </a:t>
            </a:r>
            <a:r>
              <a:rPr lang="pl" sz="1300" b="1">
                <a:solidFill>
                  <a:srgbClr val="202122"/>
                </a:solidFill>
                <a:latin typeface="Georgia"/>
                <a:ea typeface="Georgia"/>
                <a:cs typeface="Georgia"/>
                <a:sym typeface="Georgia"/>
              </a:rPr>
              <a:t>cinemas </a:t>
            </a:r>
            <a:r>
              <a:rPr lang="pl" sz="1300">
                <a:solidFill>
                  <a:srgbClr val="202122"/>
                </a:solidFill>
                <a:latin typeface="Georgia"/>
                <a:ea typeface="Georgia"/>
                <a:cs typeface="Georgia"/>
                <a:sym typeface="Georgia"/>
              </a:rPr>
              <a:t>were under control of German propaganda machine. After 1943 no Polish films were shown and all the profits were toward German war production. Underground created a famous slogan which discouraged people to go to the cinemas. It said </a:t>
            </a:r>
            <a:r>
              <a:rPr lang="pl" sz="1300" i="1">
                <a:solidFill>
                  <a:srgbClr val="202122"/>
                </a:solidFill>
                <a:latin typeface="Georgia"/>
                <a:ea typeface="Georgia"/>
                <a:cs typeface="Georgia"/>
                <a:sym typeface="Georgia"/>
              </a:rPr>
              <a:t>“Tylko świnie siedzą w kinie”</a:t>
            </a:r>
            <a:r>
              <a:rPr lang="pl" sz="1300">
                <a:solidFill>
                  <a:srgbClr val="202122"/>
                </a:solidFill>
                <a:latin typeface="Georgia"/>
                <a:ea typeface="Georgia"/>
                <a:cs typeface="Georgia"/>
                <a:sym typeface="Georgia"/>
              </a:rPr>
              <a:t> (“Only pigs attend the movies”). </a:t>
            </a:r>
            <a:endParaRPr sz="1300">
              <a:solidFill>
                <a:srgbClr val="202122"/>
              </a:solidFill>
              <a:latin typeface="Georgia"/>
              <a:ea typeface="Georgia"/>
              <a:cs typeface="Georgia"/>
              <a:sym typeface="Georgia"/>
            </a:endParaRPr>
          </a:p>
          <a:p>
            <a:pPr marL="0" lvl="0" indent="0" algn="ctr" rtl="0">
              <a:spcBef>
                <a:spcPts val="0"/>
              </a:spcBef>
              <a:spcAft>
                <a:spcPts val="0"/>
              </a:spcAft>
              <a:buNone/>
            </a:pPr>
            <a:endParaRPr sz="1300">
              <a:solidFill>
                <a:srgbClr val="202122"/>
              </a:solidFill>
              <a:latin typeface="Georgia"/>
              <a:ea typeface="Georgia"/>
              <a:cs typeface="Georgia"/>
              <a:sym typeface="Georgia"/>
            </a:endParaRPr>
          </a:p>
        </p:txBody>
      </p:sp>
      <p:pic>
        <p:nvPicPr>
          <p:cNvPr id="131" name="Google Shape;131;p21"/>
          <p:cNvPicPr preferRelativeResize="0"/>
          <p:nvPr/>
        </p:nvPicPr>
        <p:blipFill>
          <a:blip r:embed="rId3">
            <a:alphaModFix/>
          </a:blip>
          <a:stretch>
            <a:fillRect/>
          </a:stretch>
        </p:blipFill>
        <p:spPr>
          <a:xfrm>
            <a:off x="251177" y="396200"/>
            <a:ext cx="1565849" cy="1203350"/>
          </a:xfrm>
          <a:prstGeom prst="rect">
            <a:avLst/>
          </a:prstGeom>
          <a:noFill/>
          <a:ln>
            <a:noFill/>
          </a:ln>
        </p:spPr>
      </p:pic>
      <p:pic>
        <p:nvPicPr>
          <p:cNvPr id="132" name="Google Shape;132;p21"/>
          <p:cNvPicPr preferRelativeResize="0"/>
          <p:nvPr/>
        </p:nvPicPr>
        <p:blipFill>
          <a:blip r:embed="rId4">
            <a:alphaModFix/>
          </a:blip>
          <a:stretch>
            <a:fillRect/>
          </a:stretch>
        </p:blipFill>
        <p:spPr>
          <a:xfrm>
            <a:off x="1655275" y="789513"/>
            <a:ext cx="1037100" cy="1514474"/>
          </a:xfrm>
          <a:prstGeom prst="rect">
            <a:avLst/>
          </a:prstGeom>
          <a:noFill/>
          <a:ln>
            <a:noFill/>
          </a:ln>
        </p:spPr>
      </p:pic>
      <p:sp>
        <p:nvSpPr>
          <p:cNvPr id="133" name="Google Shape;133;p21"/>
          <p:cNvSpPr txBox="1"/>
          <p:nvPr/>
        </p:nvSpPr>
        <p:spPr>
          <a:xfrm>
            <a:off x="4621150" y="240400"/>
            <a:ext cx="3971700" cy="1185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300">
                <a:latin typeface="Georgia"/>
                <a:ea typeface="Georgia"/>
                <a:cs typeface="Georgia"/>
                <a:sym typeface="Georgia"/>
              </a:rPr>
              <a:t>Censorship</a:t>
            </a:r>
            <a:r>
              <a:rPr lang="pl" sz="1300">
                <a:solidFill>
                  <a:srgbClr val="202122"/>
                </a:solidFill>
                <a:highlight>
                  <a:srgbClr val="FFFFFF"/>
                </a:highlight>
                <a:latin typeface="Georgia"/>
                <a:ea typeface="Georgia"/>
                <a:cs typeface="Georgia"/>
                <a:sym typeface="Georgia"/>
              </a:rPr>
              <a:t> targeted </a:t>
            </a:r>
            <a:r>
              <a:rPr lang="pl" sz="1300" b="1">
                <a:solidFill>
                  <a:srgbClr val="202122"/>
                </a:solidFill>
                <a:highlight>
                  <a:srgbClr val="FFFFFF"/>
                </a:highlight>
                <a:latin typeface="Georgia"/>
                <a:ea typeface="Georgia"/>
                <a:cs typeface="Georgia"/>
                <a:sym typeface="Georgia"/>
              </a:rPr>
              <a:t>books</a:t>
            </a:r>
            <a:r>
              <a:rPr lang="pl" sz="1300">
                <a:solidFill>
                  <a:srgbClr val="202122"/>
                </a:solidFill>
                <a:highlight>
                  <a:srgbClr val="FFFFFF"/>
                </a:highlight>
                <a:latin typeface="Georgia"/>
                <a:ea typeface="Georgia"/>
                <a:cs typeface="Georgia"/>
                <a:sym typeface="Georgia"/>
              </a:rPr>
              <a:t> that were thought to promote Polish patriotism or were educational. Possession of such books was illegal. Over 1 500 Polish writers were declared "dangerous to the German state and culture". </a:t>
            </a:r>
            <a:endParaRPr sz="1300">
              <a:solidFill>
                <a:srgbClr val="202122"/>
              </a:solidFill>
              <a:latin typeface="Georgia"/>
              <a:ea typeface="Georgia"/>
              <a:cs typeface="Georgia"/>
              <a:sym typeface="Georgia"/>
            </a:endParaRPr>
          </a:p>
        </p:txBody>
      </p:sp>
      <p:pic>
        <p:nvPicPr>
          <p:cNvPr id="134" name="Google Shape;134;p21"/>
          <p:cNvPicPr preferRelativeResize="0"/>
          <p:nvPr/>
        </p:nvPicPr>
        <p:blipFill>
          <a:blip r:embed="rId5">
            <a:alphaModFix/>
          </a:blip>
          <a:stretch>
            <a:fillRect/>
          </a:stretch>
        </p:blipFill>
        <p:spPr>
          <a:xfrm>
            <a:off x="6446424" y="1425700"/>
            <a:ext cx="1095051" cy="1661225"/>
          </a:xfrm>
          <a:prstGeom prst="rect">
            <a:avLst/>
          </a:prstGeom>
          <a:noFill/>
          <a:ln>
            <a:noFill/>
          </a:ln>
        </p:spPr>
      </p:pic>
      <p:pic>
        <p:nvPicPr>
          <p:cNvPr id="135" name="Google Shape;135;p21"/>
          <p:cNvPicPr preferRelativeResize="0"/>
          <p:nvPr/>
        </p:nvPicPr>
        <p:blipFill>
          <a:blip r:embed="rId6">
            <a:alphaModFix/>
          </a:blip>
          <a:stretch>
            <a:fillRect/>
          </a:stretch>
        </p:blipFill>
        <p:spPr>
          <a:xfrm>
            <a:off x="7400276" y="1924150"/>
            <a:ext cx="1411999" cy="2052599"/>
          </a:xfrm>
          <a:prstGeom prst="rect">
            <a:avLst/>
          </a:prstGeom>
          <a:noFill/>
          <a:ln>
            <a:noFill/>
          </a:ln>
        </p:spPr>
      </p:pic>
      <p:cxnSp>
        <p:nvCxnSpPr>
          <p:cNvPr id="136" name="Google Shape;136;p21"/>
          <p:cNvCxnSpPr/>
          <p:nvPr/>
        </p:nvCxnSpPr>
        <p:spPr>
          <a:xfrm>
            <a:off x="6333625" y="1351925"/>
            <a:ext cx="2556300" cy="2671200"/>
          </a:xfrm>
          <a:prstGeom prst="straightConnector1">
            <a:avLst/>
          </a:prstGeom>
          <a:noFill/>
          <a:ln w="28575" cap="flat" cmpd="sng">
            <a:solidFill>
              <a:srgbClr val="FF0000"/>
            </a:solidFill>
            <a:prstDash val="solid"/>
            <a:round/>
            <a:headEnd type="none" w="med" len="med"/>
            <a:tailEnd type="none" w="med" len="med"/>
          </a:ln>
        </p:spPr>
      </p:cxnSp>
      <p:cxnSp>
        <p:nvCxnSpPr>
          <p:cNvPr id="137" name="Google Shape;137;p21"/>
          <p:cNvCxnSpPr/>
          <p:nvPr/>
        </p:nvCxnSpPr>
        <p:spPr>
          <a:xfrm flipH="1">
            <a:off x="6366275" y="1368325"/>
            <a:ext cx="2433600" cy="2622000"/>
          </a:xfrm>
          <a:prstGeom prst="straightConnector1">
            <a:avLst/>
          </a:prstGeom>
          <a:noFill/>
          <a:ln w="28575" cap="flat" cmpd="sng">
            <a:solidFill>
              <a:srgbClr val="FF0000"/>
            </a:solidFill>
            <a:prstDash val="solid"/>
            <a:round/>
            <a:headEnd type="none" w="med" len="med"/>
            <a:tailEnd type="none" w="med" len="med"/>
          </a:ln>
        </p:spPr>
      </p:cxnSp>
      <p:sp>
        <p:nvSpPr>
          <p:cNvPr id="138" name="Google Shape;138;p21"/>
          <p:cNvSpPr txBox="1"/>
          <p:nvPr/>
        </p:nvSpPr>
        <p:spPr>
          <a:xfrm>
            <a:off x="5202900" y="3482350"/>
            <a:ext cx="30000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pl" sz="1200">
                <a:solidFill>
                  <a:srgbClr val="202122"/>
                </a:solidFill>
                <a:highlight>
                  <a:srgbClr val="EA9999"/>
                </a:highlight>
                <a:latin typeface="Georgia"/>
                <a:ea typeface="Georgia"/>
                <a:cs typeface="Georgia"/>
                <a:sym typeface="Georgia"/>
              </a:rPr>
              <a:t>The index of banned authors included such Polish authors as Adam Mickiewicz, Juliusz Słowacki, Stanisław Wyspiański, Bolesław Prus, Stefan Żeromski, Maria Konopnicka.</a:t>
            </a:r>
            <a:endParaRPr sz="1200">
              <a:highlight>
                <a:srgbClr val="EA9999"/>
              </a:highlight>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958</Words>
  <Application>Microsoft Office PowerPoint</Application>
  <PresentationFormat>Diavoorstelling (16:9)</PresentationFormat>
  <Paragraphs>47</Paragraphs>
  <Slides>13</Slides>
  <Notes>13</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13</vt:i4>
      </vt:variant>
    </vt:vector>
  </HeadingPairs>
  <TitlesOfParts>
    <vt:vector size="18" baseType="lpstr">
      <vt:lpstr>Georgia</vt:lpstr>
      <vt:lpstr>Times New Roman</vt:lpstr>
      <vt:lpstr>Pacifico</vt:lpstr>
      <vt:lpstr>Arial</vt:lpstr>
      <vt:lpstr>Simple Light</vt:lpstr>
      <vt:lpstr>Poland  in 1943</vt:lpstr>
      <vt:lpstr>Table of Contents</vt:lpstr>
      <vt:lpstr>Introduction Political situation during World War II</vt:lpstr>
      <vt:lpstr>The most important events</vt:lpstr>
      <vt:lpstr>19th April – 16th May 1943</vt:lpstr>
      <vt:lpstr>26th March 1943 </vt:lpstr>
      <vt:lpstr>11th July 1943</vt:lpstr>
      <vt:lpstr>Culture</vt:lpstr>
      <vt:lpstr>Censorship  and propaganda</vt:lpstr>
      <vt:lpstr>Destruction</vt:lpstr>
      <vt:lpstr>Underground culture </vt:lpstr>
      <vt:lpstr>Religion</vt:lpstr>
      <vt:lpstr>Thank you!  Magda Borówka Maja Majewska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Poland  in 1943</dc:title>
  <cp:lastModifiedBy>Bogaard, N.W.M.</cp:lastModifiedBy>
  <cp:revision>1</cp:revision>
  <dcterms:modified xsi:type="dcterms:W3CDTF">2021-03-19T08:05:35Z</dcterms:modified>
</cp:coreProperties>
</file>