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71" r:id="rId12"/>
    <p:sldId id="272" r:id="rId13"/>
    <p:sldId id="273" r:id="rId14"/>
    <p:sldId id="270" r:id="rId15"/>
    <p:sldId id="274" r:id="rId16"/>
    <p:sldId id="276" r:id="rId17"/>
    <p:sldId id="26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9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smtClean="0"/>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3/14/2021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341D2AC3-6A0B-4169-B1EA-E3AE8B351BDD}"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smtClean="0"/>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DD4B9363-8B87-41B7-9F8E-64519CBB8F34}"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smtClean="0"/>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EAEF5746-5284-4951-9F37-7AE924EDBCB7}"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smtClean="0"/>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02398B29-7265-4A65-A2A4-6703C057B7C1}"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smtClean="0"/>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28FBA082-94DF-4C4B-A041-6624924AB0A8}" type="datetimeFigureOut">
              <a:rPr lang="en-US" dirty="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smtClean="0"/>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B27686C4-3AB5-4E0C-86CA-FB108C350AA9}" type="datetimeFigureOut">
              <a:rPr lang="en-US" dirty="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smtClean="0"/>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0F7F47CF-67C9-420C-80A5-E2069FF0C2DF}" type="datetimeFigureOut">
              <a:rPr lang="en-US" dirty="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smtClean="0"/>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50C3BFE2-83B7-4B0A-B9D3-AB28331082B3}"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2EF78E3-FDA3-4D28-AAA2-0B81F349A39D}" type="datetimeFigureOut">
              <a:rPr lang="en-US" dirty="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en-US" sz="6000" dirty="0"/>
              <a:t>Poland between 2019 and 2020</a:t>
            </a:r>
            <a:endParaRPr lang="pl-PL" sz="6000" dirty="0"/>
          </a:p>
        </p:txBody>
      </p:sp>
    </p:spTree>
    <p:extLst>
      <p:ext uri="{BB962C8B-B14F-4D97-AF65-F5344CB8AC3E}">
        <p14:creationId xmlns:p14="http://schemas.microsoft.com/office/powerpoint/2010/main" val="120290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Poland in 2020</a:t>
            </a:r>
          </a:p>
        </p:txBody>
      </p:sp>
      <p:pic>
        <p:nvPicPr>
          <p:cNvPr id="4098" name="Picture 2" descr="One country, one picture, one year&quot; - Polska według Reutersa : Polsk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399631" y="2063750"/>
            <a:ext cx="4967287"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a:t>Poland, like the rest of the countries in the world, has been hit by the covid-19 crisis</a:t>
            </a:r>
            <a:endParaRPr lang="pl-PL" dirty="0"/>
          </a:p>
        </p:txBody>
      </p:sp>
      <p:sp>
        <p:nvSpPr>
          <p:cNvPr id="3" name="Symbol zastępczy tekstu 2"/>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351985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643" y="685799"/>
            <a:ext cx="4126860" cy="4218709"/>
          </a:xfrm>
        </p:spPr>
        <p:txBody>
          <a:bodyPr>
            <a:normAutofit/>
          </a:bodyPr>
          <a:lstStyle/>
          <a:p>
            <a:r>
              <a:rPr lang="en-US" dirty="0"/>
              <a:t>Poland, like the rest of the countries in the world, has been hit by the covid-19 </a:t>
            </a:r>
            <a:r>
              <a:rPr lang="en-US" dirty="0" smtClean="0"/>
              <a:t>crisis</a:t>
            </a:r>
            <a:r>
              <a:rPr lang="pl-PL" dirty="0" smtClean="0"/>
              <a:t/>
            </a:r>
            <a:br>
              <a:rPr lang="pl-PL" dirty="0" smtClean="0"/>
            </a:br>
            <a:endParaRPr lang="pl-PL" dirty="0"/>
          </a:p>
        </p:txBody>
      </p:sp>
      <p:pic>
        <p:nvPicPr>
          <p:cNvPr id="8194" name="Picture 2" descr="Koronawirus SARS-CoV-2 (COVID-19) | Centrum Medyczne Damian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46663" y="1022204"/>
            <a:ext cx="6034087" cy="401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3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799" y="1421034"/>
            <a:ext cx="10394707" cy="2511835"/>
          </a:xfrm>
        </p:spPr>
        <p:txBody>
          <a:bodyPr/>
          <a:lstStyle/>
          <a:p>
            <a:pPr algn="ctr"/>
            <a:r>
              <a:rPr lang="en-US" dirty="0"/>
              <a:t>2020 </a:t>
            </a:r>
            <a:r>
              <a:rPr lang="en-US" dirty="0" err="1"/>
              <a:t>did't</a:t>
            </a:r>
            <a:r>
              <a:rPr lang="en-US" dirty="0"/>
              <a:t> depart from the previous year's step in film production</a:t>
            </a:r>
            <a:endParaRPr lang="pl-PL" dirty="0"/>
          </a:p>
        </p:txBody>
      </p:sp>
      <p:sp>
        <p:nvSpPr>
          <p:cNvPr id="3" name="Symbol zastępczy tekstu 2"/>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125215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98862" y="4978275"/>
            <a:ext cx="3310128" cy="576262"/>
          </a:xfrm>
        </p:spPr>
        <p:txBody>
          <a:bodyPr/>
          <a:lstStyle/>
          <a:p>
            <a:r>
              <a:rPr lang="pl-PL" dirty="0" smtClean="0"/>
              <a:t>’’jak </a:t>
            </a:r>
            <a:r>
              <a:rPr lang="pl-PL" dirty="0"/>
              <a:t>zostałem </a:t>
            </a:r>
            <a:r>
              <a:rPr lang="pl-PL" dirty="0" smtClean="0"/>
              <a:t>gangsterem’’</a:t>
            </a:r>
            <a:endParaRPr lang="pl-PL" dirty="0"/>
          </a:p>
        </p:txBody>
      </p:sp>
      <p:sp>
        <p:nvSpPr>
          <p:cNvPr id="4" name="Symbol zastępczy tekstu 3"/>
          <p:cNvSpPr>
            <a:spLocks noGrp="1"/>
          </p:cNvSpPr>
          <p:nvPr>
            <p:ph type="body" sz="half" idx="15"/>
          </p:nvPr>
        </p:nvSpPr>
        <p:spPr>
          <a:xfrm>
            <a:off x="1462175" y="5337742"/>
            <a:ext cx="1544759" cy="1440818"/>
          </a:xfrm>
        </p:spPr>
        <p:txBody>
          <a:bodyPr/>
          <a:lstStyle/>
          <a:p>
            <a:endParaRPr lang="pl-PL" dirty="0"/>
          </a:p>
        </p:txBody>
      </p:sp>
      <p:sp>
        <p:nvSpPr>
          <p:cNvPr id="5" name="Symbol zastępczy tekstu 4"/>
          <p:cNvSpPr>
            <a:spLocks noGrp="1"/>
          </p:cNvSpPr>
          <p:nvPr>
            <p:ph type="body" sz="quarter" idx="3"/>
          </p:nvPr>
        </p:nvSpPr>
        <p:spPr>
          <a:xfrm>
            <a:off x="4234621" y="4848158"/>
            <a:ext cx="3310128" cy="576262"/>
          </a:xfrm>
        </p:spPr>
        <p:txBody>
          <a:bodyPr/>
          <a:lstStyle/>
          <a:p>
            <a:r>
              <a:rPr lang="pl-PL" dirty="0" smtClean="0"/>
              <a:t>’’365 dni’’</a:t>
            </a:r>
            <a:endParaRPr lang="pl-PL" dirty="0"/>
          </a:p>
        </p:txBody>
      </p:sp>
      <p:sp>
        <p:nvSpPr>
          <p:cNvPr id="6" name="Symbol zastępczy tekstu 5"/>
          <p:cNvSpPr>
            <a:spLocks noGrp="1"/>
          </p:cNvSpPr>
          <p:nvPr>
            <p:ph type="body" sz="half" idx="16"/>
          </p:nvPr>
        </p:nvSpPr>
        <p:spPr>
          <a:xfrm>
            <a:off x="8547461" y="5554537"/>
            <a:ext cx="1936530" cy="1480474"/>
          </a:xfrm>
        </p:spPr>
        <p:txBody>
          <a:bodyPr/>
          <a:lstStyle/>
          <a:p>
            <a:endParaRPr lang="pl-PL" dirty="0"/>
          </a:p>
        </p:txBody>
      </p:sp>
      <p:sp>
        <p:nvSpPr>
          <p:cNvPr id="7" name="Symbol zastępczy tekstu 6"/>
          <p:cNvSpPr>
            <a:spLocks noGrp="1"/>
          </p:cNvSpPr>
          <p:nvPr>
            <p:ph type="body" sz="quarter" idx="13"/>
          </p:nvPr>
        </p:nvSpPr>
        <p:spPr>
          <a:xfrm>
            <a:off x="7770380" y="4848158"/>
            <a:ext cx="3310128" cy="576262"/>
          </a:xfrm>
        </p:spPr>
        <p:txBody>
          <a:bodyPr/>
          <a:lstStyle/>
          <a:p>
            <a:r>
              <a:rPr lang="pl-PL" dirty="0" smtClean="0"/>
              <a:t>’’Zenek’’</a:t>
            </a:r>
            <a:endParaRPr lang="pl-PL" dirty="0"/>
          </a:p>
        </p:txBody>
      </p:sp>
      <p:sp>
        <p:nvSpPr>
          <p:cNvPr id="8" name="Symbol zastępczy tekstu 7"/>
          <p:cNvSpPr>
            <a:spLocks noGrp="1"/>
          </p:cNvSpPr>
          <p:nvPr>
            <p:ph type="body" sz="half" idx="17"/>
          </p:nvPr>
        </p:nvSpPr>
        <p:spPr>
          <a:xfrm>
            <a:off x="15922866" y="5704340"/>
            <a:ext cx="1769149" cy="1606697"/>
          </a:xfrm>
        </p:spPr>
        <p:txBody>
          <a:bodyPr/>
          <a:lstStyle/>
          <a:p>
            <a:endParaRPr lang="pl-PL" dirty="0"/>
          </a:p>
        </p:txBody>
      </p:sp>
      <p:pic>
        <p:nvPicPr>
          <p:cNvPr id="6146" name="Picture 2" descr="Jak zostałem gangsterem. Historia prawdziwa (2019) - Film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88" y="585335"/>
            <a:ext cx="2786214" cy="4023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365 dni (2020) - Film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15" y="585335"/>
            <a:ext cx="2786214" cy="40232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Zenek (2020) - Film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062" y="585334"/>
            <a:ext cx="2772446" cy="402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4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643" y="685800"/>
            <a:ext cx="4126860" cy="2023252"/>
          </a:xfrm>
        </p:spPr>
        <p:txBody>
          <a:bodyPr/>
          <a:lstStyle/>
          <a:p>
            <a:r>
              <a:rPr lang="pl-PL" dirty="0" err="1"/>
              <a:t>Polish</a:t>
            </a:r>
            <a:r>
              <a:rPr lang="pl-PL" dirty="0"/>
              <a:t> </a:t>
            </a:r>
            <a:r>
              <a:rPr lang="pl-PL" dirty="0" err="1"/>
              <a:t>economy</a:t>
            </a:r>
            <a:r>
              <a:rPr lang="pl-PL" dirty="0"/>
              <a:t> </a:t>
            </a:r>
            <a:r>
              <a:rPr lang="pl-PL" dirty="0" smtClean="0"/>
              <a:t>2020</a:t>
            </a:r>
            <a:br>
              <a:rPr lang="pl-PL" dirty="0" smtClean="0"/>
            </a:br>
            <a:endParaRPr lang="pl-PL" dirty="0"/>
          </a:p>
        </p:txBody>
      </p:sp>
      <p:sp>
        <p:nvSpPr>
          <p:cNvPr id="3" name="Symbol zastępczy zawartości 2"/>
          <p:cNvSpPr>
            <a:spLocks noGrp="1"/>
          </p:cNvSpPr>
          <p:nvPr>
            <p:ph sz="quarter" idx="13"/>
          </p:nvPr>
        </p:nvSpPr>
        <p:spPr/>
        <p:txBody>
          <a:bodyPr>
            <a:normAutofit fontScale="92500" lnSpcReduction="20000"/>
          </a:bodyPr>
          <a:lstStyle/>
          <a:p>
            <a:r>
              <a:rPr lang="en-US" dirty="0"/>
              <a:t>According to the EC data, the decline in GDP in Poland was one of the lowest in the European Union. The smallest recession was recorded in Lithuania - GDP dropped by 0.9%, followed by Poland with a drop of 2.8%. In 2020, the decline in GDP below the 3% threshold. Estonia and Sweden also recorded (2.9% each).</a:t>
            </a:r>
          </a:p>
          <a:p>
            <a:endParaRPr lang="en-US" dirty="0"/>
          </a:p>
          <a:p>
            <a:r>
              <a:rPr lang="en-US" dirty="0"/>
              <a:t>The European Commission forecasts that in 2022 Poland's GDP will increase by 5.1%. According to estimates, inflation in 2021 in Poland will amount to 2.3%, and in 2022 it will be 2.9%. According to the European Commission, in 2020 this indicator amounted to 3.7%.</a:t>
            </a:r>
            <a:endParaRPr lang="pl-PL" dirty="0"/>
          </a:p>
        </p:txBody>
      </p:sp>
      <p:sp>
        <p:nvSpPr>
          <p:cNvPr id="4" name="Symbol zastępczy tekstu 3"/>
          <p:cNvSpPr>
            <a:spLocks noGrp="1"/>
          </p:cNvSpPr>
          <p:nvPr>
            <p:ph type="body" sz="half" idx="2"/>
          </p:nvPr>
        </p:nvSpPr>
        <p:spPr>
          <a:xfrm>
            <a:off x="1655543" y="7735258"/>
            <a:ext cx="2226435" cy="1554172"/>
          </a:xfrm>
        </p:spPr>
        <p:txBody>
          <a:bodyPr/>
          <a:lstStyle/>
          <a:p>
            <a:endParaRPr lang="pl-PL" dirty="0"/>
          </a:p>
        </p:txBody>
      </p:sp>
      <p:pic>
        <p:nvPicPr>
          <p:cNvPr id="9218" name="Picture 2" descr="Łączne straty gospodarki w 2020 roku przekroczyły już 5 proc. PKB - Biznes  w INTERI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52" y="2709052"/>
            <a:ext cx="3471041" cy="27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6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a:t>women's</a:t>
            </a:r>
            <a:r>
              <a:rPr lang="pl-PL" dirty="0"/>
              <a:t> </a:t>
            </a:r>
            <a:r>
              <a:rPr lang="pl-PL" dirty="0" err="1" smtClean="0"/>
              <a:t>strikes</a:t>
            </a:r>
            <a:r>
              <a:rPr lang="pl-PL" dirty="0" smtClean="0"/>
              <a:t/>
            </a:r>
            <a:br>
              <a:rPr lang="pl-PL" dirty="0" smtClean="0"/>
            </a:br>
            <a:endParaRPr lang="pl-PL" dirty="0"/>
          </a:p>
        </p:txBody>
      </p:sp>
      <p:sp>
        <p:nvSpPr>
          <p:cNvPr id="3" name="Symbol zastępczy tekstu 2"/>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391304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normAutofit fontScale="85000" lnSpcReduction="10000"/>
          </a:bodyPr>
          <a:lstStyle/>
          <a:p>
            <a:r>
              <a:rPr lang="en-US" dirty="0"/>
              <a:t>Protests against the tightening of abortion law in Poland - mass, anti-government social protests that began in Poland after the judgment of the Constitutional Tribunal of October 22, 2020.</a:t>
            </a:r>
          </a:p>
          <a:p>
            <a:endParaRPr lang="en-US" dirty="0"/>
          </a:p>
          <a:p>
            <a:r>
              <a:rPr lang="en-US" dirty="0"/>
              <a:t>Protests were held in several hundred cities in Poland and over a hundred cities outside Poland. Demonstrators used, inter alia, road blocks. On October 28, the police registered 410 protests across the country in which over 430,000 people took part. About 100,000 people took part in the Great March to Warsaw on October 30th. People. These were the largest demonstrations in Poland since the political transformation in 1989 and, according to some commentators, the largest street protests in Polish history.</a:t>
            </a:r>
            <a:endParaRPr lang="pl-PL" dirty="0"/>
          </a:p>
        </p:txBody>
      </p:sp>
      <p:sp>
        <p:nvSpPr>
          <p:cNvPr id="4" name="Symbol zastępczy tekstu 3"/>
          <p:cNvSpPr>
            <a:spLocks noGrp="1"/>
          </p:cNvSpPr>
          <p:nvPr>
            <p:ph type="body" sz="half" idx="2"/>
          </p:nvPr>
        </p:nvSpPr>
        <p:spPr>
          <a:xfrm>
            <a:off x="883647" y="7067297"/>
            <a:ext cx="941617" cy="1328646"/>
          </a:xfrm>
        </p:spPr>
        <p:txBody>
          <a:bodyPr/>
          <a:lstStyle/>
          <a:p>
            <a:endParaRPr lang="pl-PL" dirty="0"/>
          </a:p>
        </p:txBody>
      </p:sp>
      <p:pic>
        <p:nvPicPr>
          <p:cNvPr id="5122" name="Picture 2" descr="Strajk Kobiet. Uczniowie nie logują się na lekcje, studenci w fartuchach  idą pod siedzibę 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80" y="1432482"/>
            <a:ext cx="4557867" cy="303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9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l"/>
            <a:r>
              <a:rPr lang="en-US" dirty="0"/>
              <a:t>Thank you for your </a:t>
            </a:r>
            <a:r>
              <a:rPr lang="en-US" dirty="0" smtClean="0"/>
              <a:t>attention</a:t>
            </a:r>
            <a:r>
              <a:rPr lang="pl-PL" dirty="0" smtClean="0"/>
              <a:t> </a:t>
            </a:r>
            <a:r>
              <a:rPr lang="pl-PL" dirty="0" smtClean="0">
                <a:sym typeface="Wingdings" panose="05000000000000000000" pitchFamily="2" charset="2"/>
              </a:rPr>
              <a:t></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12632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Mateusz </a:t>
            </a:r>
            <a:r>
              <a:rPr lang="pl-PL" dirty="0" err="1"/>
              <a:t>Morawiecki's</a:t>
            </a:r>
            <a:r>
              <a:rPr lang="pl-PL" dirty="0"/>
              <a:t> </a:t>
            </a:r>
            <a:r>
              <a:rPr lang="pl-PL" dirty="0" err="1"/>
              <a:t>second</a:t>
            </a:r>
            <a:r>
              <a:rPr lang="pl-PL" dirty="0"/>
              <a:t> </a:t>
            </a:r>
            <a:r>
              <a:rPr lang="pl-PL" dirty="0" err="1" smtClean="0"/>
              <a:t>row</a:t>
            </a:r>
            <a:endParaRPr lang="pl-PL" dirty="0"/>
          </a:p>
        </p:txBody>
      </p:sp>
      <p:sp>
        <p:nvSpPr>
          <p:cNvPr id="3" name="Symbol zastępczy zawartości 2"/>
          <p:cNvSpPr>
            <a:spLocks noGrp="1"/>
          </p:cNvSpPr>
          <p:nvPr>
            <p:ph sz="quarter" idx="13"/>
          </p:nvPr>
        </p:nvSpPr>
        <p:spPr/>
        <p:txBody>
          <a:bodyPr>
            <a:normAutofit/>
          </a:bodyPr>
          <a:lstStyle/>
          <a:p>
            <a:pPr marL="0" indent="0">
              <a:buNone/>
            </a:pPr>
            <a:r>
              <a:rPr lang="en-US" sz="1400" dirty="0"/>
              <a:t>The Council of Ministers, headed by Prime Minister Mateusz </a:t>
            </a:r>
            <a:r>
              <a:rPr lang="en-US" sz="1400" dirty="0" err="1"/>
              <a:t>Morawiecki</a:t>
            </a:r>
            <a:r>
              <a:rPr lang="en-US" sz="1400" dirty="0"/>
              <a:t>, was appointed by the President of the Republic of Poland Andrzej </a:t>
            </a:r>
            <a:r>
              <a:rPr lang="en-US" sz="1400" dirty="0" err="1"/>
              <a:t>Duda</a:t>
            </a:r>
            <a:r>
              <a:rPr lang="en-US" sz="1400" dirty="0"/>
              <a:t> and sworn in on November 15, 2019.</a:t>
            </a:r>
          </a:p>
          <a:p>
            <a:pPr marL="0" indent="0">
              <a:buNone/>
            </a:pPr>
            <a:r>
              <a:rPr lang="en-US" sz="1400" dirty="0" smtClean="0"/>
              <a:t>The </a:t>
            </a:r>
            <a:r>
              <a:rPr lang="en-US" sz="1400" dirty="0"/>
              <a:t>government's backbone is the Law and Justice Parliamentary Club, which has a majority in the Sejm. The Council of Ministers includes representatives of </a:t>
            </a:r>
            <a:r>
              <a:rPr lang="en-US" sz="1400" dirty="0" err="1"/>
              <a:t>PiS</a:t>
            </a:r>
            <a:r>
              <a:rPr lang="en-US" sz="1400" dirty="0"/>
              <a:t>, the Alliance and Solidarity Poland. On November 14, 2019, President Andrzej </a:t>
            </a:r>
            <a:r>
              <a:rPr lang="en-US" sz="1400" dirty="0" err="1"/>
              <a:t>Duda</a:t>
            </a:r>
            <a:r>
              <a:rPr lang="en-US" sz="1400" dirty="0"/>
              <a:t> re-appointed Mateusz </a:t>
            </a:r>
            <a:r>
              <a:rPr lang="en-US" sz="1400" dirty="0" err="1"/>
              <a:t>Morawiecki</a:t>
            </a:r>
            <a:r>
              <a:rPr lang="en-US" sz="1400" dirty="0"/>
              <a:t> as Prime Minister, entrusting him with the mission of forming a new government. On November 19, 2019, the exposé of Prime Minister Mateusz </a:t>
            </a:r>
            <a:r>
              <a:rPr lang="en-US" sz="1400" dirty="0" err="1"/>
              <a:t>Morawiecki</a:t>
            </a:r>
            <a:r>
              <a:rPr lang="en-US" sz="1400" dirty="0"/>
              <a:t> was held, and the government obtained a vote of confidence in the Sejm with 237 votes in favor, 214 votes against and 3 abstentions.</a:t>
            </a:r>
            <a:endParaRPr lang="pl-PL" sz="1400" dirty="0"/>
          </a:p>
        </p:txBody>
      </p:sp>
      <p:sp>
        <p:nvSpPr>
          <p:cNvPr id="4" name="Symbol zastępczy tekstu 3"/>
          <p:cNvSpPr>
            <a:spLocks noGrp="1"/>
          </p:cNvSpPr>
          <p:nvPr>
            <p:ph type="body" sz="half" idx="2"/>
          </p:nvPr>
        </p:nvSpPr>
        <p:spPr>
          <a:xfrm>
            <a:off x="-3278408" y="5937903"/>
            <a:ext cx="765765" cy="429752"/>
          </a:xfrm>
        </p:spPr>
        <p:txBody>
          <a:bodyPr/>
          <a:lstStyle/>
          <a:p>
            <a:endParaRPr lang="pl-PL" dirty="0" smtClean="0"/>
          </a:p>
          <a:p>
            <a:endParaRPr lang="pl-PL" dirty="0"/>
          </a:p>
          <a:p>
            <a:endParaRPr lang="pl-PL" dirty="0" smtClean="0"/>
          </a:p>
          <a:p>
            <a:endParaRPr lang="pl-PL" dirty="0"/>
          </a:p>
        </p:txBody>
      </p:sp>
      <p:pic>
        <p:nvPicPr>
          <p:cNvPr id="2052" name="Picture 4" descr="Rekordowa liczba ministerstw w Polsce - 21. Premier Mateusz Morawiecki  kiedyś &quot;odchudzał&quot; rząd, teraz liczy juz 112 | Polityka - Wiadomości  Gazet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49" y="2754988"/>
            <a:ext cx="4482054" cy="25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91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2"/>
          <p:cNvSpPr>
            <a:spLocks noGrp="1"/>
          </p:cNvSpPr>
          <p:nvPr>
            <p:ph type="title"/>
          </p:nvPr>
        </p:nvSpPr>
        <p:spPr>
          <a:xfrm>
            <a:off x="685800" y="1308100"/>
            <a:ext cx="10394950" cy="2511425"/>
          </a:xfrm>
        </p:spPr>
        <p:txBody>
          <a:bodyPr/>
          <a:lstStyle/>
          <a:p>
            <a:pPr algn="ctr"/>
            <a:r>
              <a:rPr lang="en-US" dirty="0"/>
              <a:t>2019 gave us great films, here are a few of </a:t>
            </a:r>
            <a:r>
              <a:rPr lang="en-US" dirty="0" smtClean="0"/>
              <a:t>them</a:t>
            </a:r>
            <a:r>
              <a:rPr lang="pl-PL" dirty="0" smtClean="0"/>
              <a:t>:</a:t>
            </a:r>
            <a:endParaRPr lang="pl-PL" dirty="0"/>
          </a:p>
        </p:txBody>
      </p:sp>
    </p:spTree>
    <p:extLst>
      <p:ext uri="{BB962C8B-B14F-4D97-AF65-F5344CB8AC3E}">
        <p14:creationId xmlns:p14="http://schemas.microsoft.com/office/powerpoint/2010/main" val="308833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507672" y="4848159"/>
            <a:ext cx="3310128" cy="576262"/>
          </a:xfrm>
        </p:spPr>
        <p:txBody>
          <a:bodyPr/>
          <a:lstStyle/>
          <a:p>
            <a:r>
              <a:rPr lang="pl-PL" dirty="0" smtClean="0"/>
              <a:t>’’Boże Ciało’’</a:t>
            </a:r>
            <a:endParaRPr lang="pl-PL" dirty="0"/>
          </a:p>
        </p:txBody>
      </p:sp>
      <p:sp>
        <p:nvSpPr>
          <p:cNvPr id="4" name="Symbol zastępczy tekstu 3"/>
          <p:cNvSpPr>
            <a:spLocks noGrp="1"/>
          </p:cNvSpPr>
          <p:nvPr>
            <p:ph type="body" sz="half" idx="15"/>
          </p:nvPr>
        </p:nvSpPr>
        <p:spPr>
          <a:xfrm>
            <a:off x="1350820" y="6347360"/>
            <a:ext cx="1631113" cy="1408934"/>
          </a:xfrm>
        </p:spPr>
        <p:txBody>
          <a:bodyPr/>
          <a:lstStyle/>
          <a:p>
            <a:endParaRPr lang="pl-PL" dirty="0"/>
          </a:p>
        </p:txBody>
      </p:sp>
      <p:sp>
        <p:nvSpPr>
          <p:cNvPr id="5" name="Symbol zastępczy tekstu 4"/>
          <p:cNvSpPr>
            <a:spLocks noGrp="1"/>
          </p:cNvSpPr>
          <p:nvPr>
            <p:ph type="body" sz="quarter" idx="3"/>
          </p:nvPr>
        </p:nvSpPr>
        <p:spPr>
          <a:xfrm>
            <a:off x="4234621" y="4848159"/>
            <a:ext cx="3310128" cy="576262"/>
          </a:xfrm>
        </p:spPr>
        <p:txBody>
          <a:bodyPr/>
          <a:lstStyle/>
          <a:p>
            <a:r>
              <a:rPr lang="pl-PL" dirty="0" smtClean="0"/>
              <a:t>’’Proceder’’</a:t>
            </a:r>
            <a:endParaRPr lang="pl-PL" dirty="0"/>
          </a:p>
        </p:txBody>
      </p:sp>
      <p:sp>
        <p:nvSpPr>
          <p:cNvPr id="6" name="Symbol zastępczy tekstu 5"/>
          <p:cNvSpPr>
            <a:spLocks noGrp="1"/>
          </p:cNvSpPr>
          <p:nvPr>
            <p:ph type="body" sz="half" idx="16"/>
          </p:nvPr>
        </p:nvSpPr>
        <p:spPr>
          <a:xfrm>
            <a:off x="8608319" y="7574963"/>
            <a:ext cx="414312" cy="991411"/>
          </a:xfrm>
        </p:spPr>
        <p:txBody>
          <a:bodyPr/>
          <a:lstStyle/>
          <a:p>
            <a:endParaRPr lang="pl-PL" dirty="0"/>
          </a:p>
        </p:txBody>
      </p:sp>
      <p:sp>
        <p:nvSpPr>
          <p:cNvPr id="7" name="Symbol zastępczy tekstu 6"/>
          <p:cNvSpPr>
            <a:spLocks noGrp="1"/>
          </p:cNvSpPr>
          <p:nvPr>
            <p:ph type="body" sz="quarter" idx="13"/>
          </p:nvPr>
        </p:nvSpPr>
        <p:spPr>
          <a:xfrm>
            <a:off x="7716941" y="4848159"/>
            <a:ext cx="3310128" cy="576262"/>
          </a:xfrm>
        </p:spPr>
        <p:txBody>
          <a:bodyPr/>
          <a:lstStyle/>
          <a:p>
            <a:r>
              <a:rPr lang="pl-PL" dirty="0" smtClean="0"/>
              <a:t>’’Piłsudski’’</a:t>
            </a:r>
            <a:endParaRPr lang="pl-PL" dirty="0"/>
          </a:p>
        </p:txBody>
      </p:sp>
      <p:sp>
        <p:nvSpPr>
          <p:cNvPr id="8" name="Symbol zastępczy tekstu 7"/>
          <p:cNvSpPr>
            <a:spLocks noGrp="1"/>
          </p:cNvSpPr>
          <p:nvPr>
            <p:ph type="body" sz="half" idx="17"/>
          </p:nvPr>
        </p:nvSpPr>
        <p:spPr>
          <a:xfrm>
            <a:off x="15471505" y="6275951"/>
            <a:ext cx="1350004" cy="1413213"/>
          </a:xfrm>
        </p:spPr>
        <p:txBody>
          <a:bodyPr/>
          <a:lstStyle/>
          <a:p>
            <a:endParaRPr lang="pl-PL"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723" y="1196144"/>
            <a:ext cx="2436647" cy="3542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687" y="1198244"/>
            <a:ext cx="2481943" cy="36499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łsudski (2019) - Film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947" y="1196144"/>
            <a:ext cx="2529096" cy="365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6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2"/>
          <p:cNvSpPr>
            <a:spLocks noGrp="1"/>
          </p:cNvSpPr>
          <p:nvPr>
            <p:ph type="title"/>
          </p:nvPr>
        </p:nvSpPr>
        <p:spPr/>
        <p:txBody>
          <a:bodyPr/>
          <a:lstStyle/>
          <a:p>
            <a:pPr algn="ctr"/>
            <a:r>
              <a:rPr lang="pl-PL" dirty="0" err="1"/>
              <a:t>Polish</a:t>
            </a:r>
            <a:r>
              <a:rPr lang="pl-PL" dirty="0"/>
              <a:t> </a:t>
            </a:r>
            <a:r>
              <a:rPr lang="pl-PL" dirty="0" err="1"/>
              <a:t>economy</a:t>
            </a:r>
            <a:r>
              <a:rPr lang="pl-PL" dirty="0"/>
              <a:t> in </a:t>
            </a:r>
            <a:r>
              <a:rPr lang="pl-PL" dirty="0" smtClean="0"/>
              <a:t>2019</a:t>
            </a:r>
            <a:br>
              <a:rPr lang="pl-PL" dirty="0" smtClean="0"/>
            </a:br>
            <a:endParaRPr lang="pl-PL" dirty="0"/>
          </a:p>
        </p:txBody>
      </p:sp>
    </p:spTree>
    <p:extLst>
      <p:ext uri="{BB962C8B-B14F-4D97-AF65-F5344CB8AC3E}">
        <p14:creationId xmlns:p14="http://schemas.microsoft.com/office/powerpoint/2010/main" val="346252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01941" y="659081"/>
            <a:ext cx="5362590" cy="4359244"/>
          </a:xfrm>
        </p:spPr>
        <p:txBody>
          <a:bodyPr/>
          <a:lstStyle/>
          <a:p>
            <a:r>
              <a:rPr lang="en-US" dirty="0"/>
              <a:t>The Polish economy ended 2019 with GDP growth of 3.8%. (in quarterly terms, seasonally unadjusted GDP), it follows from preliminary data. This is a 1 point decrease. percent compared to the first quarter of last year. In turn, inflation at the end of the year was initially 2.9%, and registered unemployment - 5.2%. These are the most basic indicators describing the state of the economy in 2019.</a:t>
            </a:r>
            <a:endParaRPr lang="pl-PL" dirty="0"/>
          </a:p>
        </p:txBody>
      </p:sp>
      <p:pic>
        <p:nvPicPr>
          <p:cNvPr id="5" name="Obraz 4"/>
          <p:cNvPicPr>
            <a:picLocks noChangeAspect="1"/>
          </p:cNvPicPr>
          <p:nvPr/>
        </p:nvPicPr>
        <p:blipFill>
          <a:blip r:embed="rId2"/>
          <a:stretch>
            <a:fillRect/>
          </a:stretch>
        </p:blipFill>
        <p:spPr>
          <a:xfrm>
            <a:off x="6104747" y="1686796"/>
            <a:ext cx="5278357" cy="2303813"/>
          </a:xfrm>
          <a:prstGeom prst="rect">
            <a:avLst/>
          </a:prstGeom>
        </p:spPr>
      </p:pic>
    </p:spTree>
    <p:extLst>
      <p:ext uri="{BB962C8B-B14F-4D97-AF65-F5344CB8AC3E}">
        <p14:creationId xmlns:p14="http://schemas.microsoft.com/office/powerpoint/2010/main" val="33680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registered unemployment rate in </a:t>
            </a:r>
            <a:r>
              <a:rPr lang="en-US" dirty="0" err="1"/>
              <a:t>voivodships</a:t>
            </a:r>
            <a:endParaRPr lang="pl-PL" dirty="0"/>
          </a:p>
        </p:txBody>
      </p:sp>
      <p:pic>
        <p:nvPicPr>
          <p:cNvPr id="5" name="Symbol zastępczy zawartości 4"/>
          <p:cNvPicPr>
            <a:picLocks noGrp="1" noChangeAspect="1"/>
          </p:cNvPicPr>
          <p:nvPr>
            <p:ph sz="quarter" idx="13"/>
          </p:nvPr>
        </p:nvPicPr>
        <p:blipFill>
          <a:blip r:embed="rId2"/>
          <a:stretch>
            <a:fillRect/>
          </a:stretch>
        </p:blipFill>
        <p:spPr>
          <a:xfrm>
            <a:off x="5511589" y="685800"/>
            <a:ext cx="5104235" cy="4689475"/>
          </a:xfrm>
          <a:prstGeom prst="rect">
            <a:avLst/>
          </a:prstGeom>
        </p:spPr>
      </p:pic>
    </p:spTree>
    <p:extLst>
      <p:ext uri="{BB962C8B-B14F-4D97-AF65-F5344CB8AC3E}">
        <p14:creationId xmlns:p14="http://schemas.microsoft.com/office/powerpoint/2010/main" val="293494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799" y="1676353"/>
            <a:ext cx="10394707" cy="2511835"/>
          </a:xfrm>
        </p:spPr>
        <p:txBody>
          <a:bodyPr/>
          <a:lstStyle/>
          <a:p>
            <a:pPr algn="ctr"/>
            <a:r>
              <a:rPr lang="en-US" dirty="0"/>
              <a:t>in 2019, Polish musicians left us with nothing</a:t>
            </a:r>
            <a:endParaRPr lang="pl-PL" dirty="0"/>
          </a:p>
        </p:txBody>
      </p:sp>
      <p:sp>
        <p:nvSpPr>
          <p:cNvPr id="3" name="Symbol zastępczy tekstu 2"/>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417285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85802" y="4763652"/>
            <a:ext cx="3310128" cy="576262"/>
          </a:xfrm>
        </p:spPr>
        <p:txBody>
          <a:bodyPr/>
          <a:lstStyle/>
          <a:p>
            <a:r>
              <a:rPr lang="pl-PL" dirty="0" smtClean="0"/>
              <a:t>’’GOLEC </a:t>
            </a:r>
            <a:r>
              <a:rPr lang="pl-PL" dirty="0" err="1"/>
              <a:t>uORKIESTRA</a:t>
            </a:r>
            <a:r>
              <a:rPr lang="pl-PL" dirty="0"/>
              <a:t> - Górą </a:t>
            </a:r>
            <a:r>
              <a:rPr lang="pl-PL" dirty="0" smtClean="0"/>
              <a:t>Ty’’ </a:t>
            </a:r>
            <a:endParaRPr lang="pl-PL" dirty="0"/>
          </a:p>
        </p:txBody>
      </p:sp>
      <p:sp>
        <p:nvSpPr>
          <p:cNvPr id="4" name="Symbol zastępczy tekstu 3"/>
          <p:cNvSpPr>
            <a:spLocks noGrp="1"/>
          </p:cNvSpPr>
          <p:nvPr>
            <p:ph type="body" sz="half" idx="15"/>
          </p:nvPr>
        </p:nvSpPr>
        <p:spPr>
          <a:xfrm>
            <a:off x="1216029" y="6201829"/>
            <a:ext cx="1288639" cy="1127837"/>
          </a:xfrm>
        </p:spPr>
        <p:txBody>
          <a:bodyPr/>
          <a:lstStyle/>
          <a:p>
            <a:endParaRPr lang="pl-PL" dirty="0"/>
          </a:p>
        </p:txBody>
      </p:sp>
      <p:sp>
        <p:nvSpPr>
          <p:cNvPr id="5" name="Symbol zastępczy tekstu 4"/>
          <p:cNvSpPr>
            <a:spLocks noGrp="1"/>
          </p:cNvSpPr>
          <p:nvPr>
            <p:ph type="body" sz="quarter" idx="3"/>
          </p:nvPr>
        </p:nvSpPr>
        <p:spPr>
          <a:xfrm>
            <a:off x="4228091" y="4679570"/>
            <a:ext cx="3310128" cy="576262"/>
          </a:xfrm>
        </p:spPr>
        <p:txBody>
          <a:bodyPr/>
          <a:lstStyle/>
          <a:p>
            <a:r>
              <a:rPr lang="pl-PL" dirty="0" smtClean="0"/>
              <a:t>’’</a:t>
            </a:r>
            <a:r>
              <a:rPr lang="pl-PL" dirty="0" err="1" smtClean="0"/>
              <a:t>Cleo</a:t>
            </a:r>
            <a:r>
              <a:rPr lang="pl-PL" dirty="0" smtClean="0"/>
              <a:t> </a:t>
            </a:r>
            <a:r>
              <a:rPr lang="pl-PL" dirty="0"/>
              <a:t>- Za Krokiem </a:t>
            </a:r>
            <a:r>
              <a:rPr lang="pl-PL" dirty="0" smtClean="0"/>
              <a:t>Krok’’</a:t>
            </a:r>
            <a:endParaRPr lang="pl-PL" dirty="0"/>
          </a:p>
        </p:txBody>
      </p:sp>
      <p:sp>
        <p:nvSpPr>
          <p:cNvPr id="7" name="Symbol zastępczy tekstu 6"/>
          <p:cNvSpPr>
            <a:spLocks noGrp="1"/>
          </p:cNvSpPr>
          <p:nvPr>
            <p:ph type="body" sz="quarter" idx="13"/>
          </p:nvPr>
        </p:nvSpPr>
        <p:spPr>
          <a:xfrm>
            <a:off x="7829757" y="4763652"/>
            <a:ext cx="3310128" cy="576262"/>
          </a:xfrm>
        </p:spPr>
        <p:txBody>
          <a:bodyPr/>
          <a:lstStyle/>
          <a:p>
            <a:r>
              <a:rPr lang="pl-PL" dirty="0" smtClean="0"/>
              <a:t>’’Dawid </a:t>
            </a:r>
            <a:r>
              <a:rPr lang="pl-PL" dirty="0"/>
              <a:t>podsiadło </a:t>
            </a:r>
            <a:r>
              <a:rPr lang="pl-PL" dirty="0" smtClean="0"/>
              <a:t>– trofea’’</a:t>
            </a:r>
            <a:endParaRPr lang="pl-PL" dirty="0"/>
          </a:p>
        </p:txBody>
      </p:sp>
      <p:sp>
        <p:nvSpPr>
          <p:cNvPr id="8" name="Symbol zastępczy tekstu 7"/>
          <p:cNvSpPr>
            <a:spLocks noGrp="1"/>
          </p:cNvSpPr>
          <p:nvPr>
            <p:ph type="body" sz="half" idx="17"/>
          </p:nvPr>
        </p:nvSpPr>
        <p:spPr>
          <a:xfrm>
            <a:off x="15444562" y="4610331"/>
            <a:ext cx="2327091" cy="2640117"/>
          </a:xfrm>
        </p:spPr>
        <p:txBody>
          <a:bodyPr/>
          <a:lstStyle/>
          <a:p>
            <a:endParaRPr lang="pl-PL" dirty="0"/>
          </a:p>
        </p:txBody>
      </p:sp>
      <p:pic>
        <p:nvPicPr>
          <p:cNvPr id="3074" name="Picture 2" descr="GÓRĄ TY – GOLEC uORKIESTRA &amp; GROMEE feat. BEDOES – Polskie Radio Polski.FM  – WCPY 92.7 FM – Chic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2" y="1167870"/>
            <a:ext cx="3310128" cy="331012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Cleo - Za Krokiem Krok - YouTube"/>
          <p:cNvSpPr>
            <a:spLocks noGrp="1" noChangeAspect="1" noChangeArrowheads="1"/>
          </p:cNvSpPr>
          <p:nvPr>
            <p:ph type="body" sz="half" idx="16"/>
          </p:nvPr>
        </p:nvSpPr>
        <p:spPr bwMode="auto">
          <a:xfrm>
            <a:off x="8396867" y="5401731"/>
            <a:ext cx="1474705" cy="1740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dirty="0"/>
          </a:p>
        </p:txBody>
      </p:sp>
      <p:pic>
        <p:nvPicPr>
          <p:cNvPr id="3080" name="Picture 8" descr="style audio, sample, midi audio, songs, samples Za Krokiem Krok - Cleo  CAMARO24 - YAMAHA &amp; KORG MIDI SOFT, tyros, midi, style, podkłady muzyczne  mp3, karaoke,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91" y="1167869"/>
            <a:ext cx="3310128" cy="33101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 Dawid Podsiadło - Trofea TEKST - Fajnanuta.p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380" y="1167869"/>
            <a:ext cx="3369505" cy="331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07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TM04033927[[fn=Wydarzenie główne]]</Template>
  <TotalTime>124</TotalTime>
  <Words>597</Words>
  <Application>Microsoft Office PowerPoint</Application>
  <PresentationFormat>Panoramiczny</PresentationFormat>
  <Paragraphs>33</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Impact</vt:lpstr>
      <vt:lpstr>Wingdings</vt:lpstr>
      <vt:lpstr>Wydarzenie główne</vt:lpstr>
      <vt:lpstr>Poland between 2019 and 2020</vt:lpstr>
      <vt:lpstr>Mateusz Morawiecki's second row</vt:lpstr>
      <vt:lpstr>2019 gave us great films, here are a few of them:</vt:lpstr>
      <vt:lpstr>Prezentacja programu PowerPoint</vt:lpstr>
      <vt:lpstr>Polish economy in 2019 </vt:lpstr>
      <vt:lpstr>Prezentacja programu PowerPoint</vt:lpstr>
      <vt:lpstr>registered unemployment rate in voivodships</vt:lpstr>
      <vt:lpstr>in 2019, Polish musicians left us with nothing</vt:lpstr>
      <vt:lpstr>Prezentacja programu PowerPoint</vt:lpstr>
      <vt:lpstr>Poland in 2020</vt:lpstr>
      <vt:lpstr>Poland, like the rest of the countries in the world, has been hit by the covid-19 crisis</vt:lpstr>
      <vt:lpstr>Poland, like the rest of the countries in the world, has been hit by the covid-19 crisis </vt:lpstr>
      <vt:lpstr>2020 did't depart from the previous year's step in film production</vt:lpstr>
      <vt:lpstr>Prezentacja programu PowerPoint</vt:lpstr>
      <vt:lpstr>Polish economy 2020 </vt:lpstr>
      <vt:lpstr>women's strikes </vt:lpstr>
      <vt:lpstr>Prezentacja programu PowerPoint</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Poland between 2019 and 2020</dc:title>
  <dc:creator>milyblazej milyblazej</dc:creator>
  <cp:lastModifiedBy>milyblazej milyblazej</cp:lastModifiedBy>
  <cp:revision>13</cp:revision>
  <dcterms:created xsi:type="dcterms:W3CDTF">2021-03-14T19:17:22Z</dcterms:created>
  <dcterms:modified xsi:type="dcterms:W3CDTF">2021-03-14T21:22:45Z</dcterms:modified>
</cp:coreProperties>
</file>