
<file path=[Content_Types].xml><?xml version="1.0" encoding="utf-8"?>
<Types xmlns="http://schemas.openxmlformats.org/package/2006/content-types">
  <Default Extension="jpeg" ContentType="image/jpe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69" r:id="rId6"/>
    <p:sldId id="278" r:id="rId7"/>
    <p:sldId id="270" r:id="rId8"/>
    <p:sldId id="280" r:id="rId9"/>
    <p:sldId id="285" r:id="rId10"/>
    <p:sldId id="272" r:id="rId11"/>
    <p:sldId id="274" r:id="rId12"/>
    <p:sldId id="275" r:id="rId13"/>
    <p:sldId id="286" r:id="rId14"/>
    <p:sldId id="276" r:id="rId15"/>
  </p:sldIdLst>
  <p:sldSz cx="12192000" cy="6858000"/>
  <p:notesSz cx="7103745" cy="102342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D83"/>
    <a:srgbClr val="CEC700"/>
    <a:srgbClr val="9E9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609600" y="274638"/>
            <a:ext cx="10972800" cy="1143000"/>
          </a:xfrm>
          <a:prstGeom prst="rect">
            <a:avLst/>
          </a:prstGeom>
          <a:noFill/>
          <a:ln w="9525">
            <a:noFill/>
          </a:ln>
        </p:spPr>
        <p:txBody>
          <a:bodyPr anchor="ctr"/>
          <a:p>
            <a:pPr lvl="0"/>
            <a:r>
              <a:t>Click to edit Master title style</a:t>
            </a:r>
          </a:p>
        </p:txBody>
      </p:sp>
      <p:sp>
        <p:nvSpPr>
          <p:cNvPr id="1027" name="Text Placeholder 1026"/>
          <p:cNvSpPr/>
          <p:nvPr>
            <p:ph type="body" idx="1"/>
          </p:nvPr>
        </p:nvSpPr>
        <p:spPr>
          <a:xfrm>
            <a:off x="609600" y="1600200"/>
            <a:ext cx="109728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609600" y="6245225"/>
            <a:ext cx="2844800" cy="476250"/>
          </a:xfrm>
          <a:prstGeom prst="rect">
            <a:avLst/>
          </a:prstGeom>
          <a:noFill/>
          <a:ln w="9525">
            <a:noFill/>
          </a:ln>
        </p:spPr>
        <p:txBody>
          <a:bodyPr/>
          <a:lstStyle>
            <a:lvl1pPr>
              <a:defRPr sz="1400"/>
            </a:lvl1pPr>
          </a:lstStyle>
          <a:p>
            <a:fld id="{FDE934FF-F4E1-47C5-9CA5-30A81DDE2BE4}" type="datetimeFigureOut">
              <a:rPr lang="en-US" smtClean="0"/>
            </a:fld>
            <a:endParaRPr lang="en-US"/>
          </a:p>
        </p:txBody>
      </p:sp>
      <p:sp>
        <p:nvSpPr>
          <p:cNvPr id="1029" name="Footer Placeholder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B3561BA9-CDCF-4958-B8AB-66F3BF063E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9.GIF"/><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slide" Target="slide12.xml"/><Relationship Id="rId7" Type="http://schemas.openxmlformats.org/officeDocument/2006/relationships/slide" Target="slide10.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6.xml"/><Relationship Id="rId3" Type="http://schemas.openxmlformats.org/officeDocument/2006/relationships/slide" Target="slide5.xml"/><Relationship Id="rId2" Type="http://schemas.openxmlformats.org/officeDocument/2006/relationships/slide" Target="slide1.xml"/><Relationship Id="rId10" Type="http://schemas.openxmlformats.org/officeDocument/2006/relationships/notesSlide" Target="../notesSlides/notesSlide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descr="7320080"/>
          <p:cNvPicPr>
            <a:picLocks noChangeAspect="1"/>
          </p:cNvPicPr>
          <p:nvPr/>
        </p:nvPicPr>
        <p:blipFill>
          <a:blip r:embed="rId1"/>
          <a:stretch>
            <a:fillRect/>
          </a:stretch>
        </p:blipFill>
        <p:spPr>
          <a:xfrm>
            <a:off x="-20955" y="-26670"/>
            <a:ext cx="12214225" cy="6892290"/>
          </a:xfrm>
          <a:prstGeom prst="rect">
            <a:avLst/>
          </a:prstGeom>
        </p:spPr>
      </p:pic>
      <p:pic>
        <p:nvPicPr>
          <p:cNvPr id="8" name="Picture 7" descr="50933585_392100594692382_295269101700382720_n"/>
          <p:cNvPicPr>
            <a:picLocks noChangeAspect="1"/>
          </p:cNvPicPr>
          <p:nvPr/>
        </p:nvPicPr>
        <p:blipFill>
          <a:blip r:embed="rId2"/>
          <a:srcRect l="517" t="176" r="-517" b="-176"/>
          <a:stretch>
            <a:fillRect/>
          </a:stretch>
        </p:blipFill>
        <p:spPr>
          <a:xfrm>
            <a:off x="2753360" y="1403985"/>
            <a:ext cx="6633210" cy="4050665"/>
          </a:xfrm>
          <a:prstGeom prst="rect">
            <a:avLst/>
          </a:prstGeom>
          <a:effectLst>
            <a:outerShdw dir="5400000" sx="105000" sy="105000" algn="ctr" rotWithShape="0">
              <a:srgbClr val="000000">
                <a:alpha val="0"/>
              </a:srgbClr>
            </a:outerShdw>
            <a:softEdge rad="355600"/>
          </a:effectLst>
        </p:spPr>
      </p:pic>
      <p:sp>
        <p:nvSpPr>
          <p:cNvPr id="2" name="Title 1"/>
          <p:cNvSpPr>
            <a:spLocks noGrp="1"/>
          </p:cNvSpPr>
          <p:nvPr>
            <p:ph type="ctrTitle"/>
          </p:nvPr>
        </p:nvSpPr>
        <p:spPr>
          <a:xfrm>
            <a:off x="1457325" y="234950"/>
            <a:ext cx="9144000" cy="1612900"/>
          </a:xfrm>
          <a:effectLst>
            <a:outerShdw blurRad="50800" dist="38100" dir="16200000" rotWithShape="0">
              <a:prstClr val="black">
                <a:alpha val="40000"/>
              </a:prstClr>
            </a:outerShdw>
          </a:effectLst>
        </p:spPr>
        <p:txBody>
          <a:bodyPr/>
          <a:p>
            <a:r>
              <a:rPr lang="en-US" sz="5400">
                <a:solidFill>
                  <a:schemeClr val="accent2">
                    <a:lumMod val="50000"/>
                  </a:schemeClr>
                </a:solidFill>
                <a:latin typeface="Times New Roman" panose="02020603050405020304" charset="0"/>
                <a:cs typeface="Times New Roman" panose="02020603050405020304" charset="0"/>
              </a:rPr>
              <a:t>Romania 1918</a:t>
            </a:r>
            <a:endParaRPr lang="en-US" sz="5400">
              <a:solidFill>
                <a:schemeClr val="accent2">
                  <a:lumMod val="50000"/>
                </a:schemeClr>
              </a:solidFill>
              <a:latin typeface="Times New Roman" panose="02020603050405020304" charset="0"/>
              <a:cs typeface="Times New Roman" panose="02020603050405020304" charset="0"/>
            </a:endParaRPr>
          </a:p>
        </p:txBody>
      </p:sp>
      <p:sp>
        <p:nvSpPr>
          <p:cNvPr id="3" name="Subtitle 2"/>
          <p:cNvSpPr>
            <a:spLocks noGrp="1"/>
          </p:cNvSpPr>
          <p:nvPr>
            <p:ph type="subTitle" idx="1"/>
          </p:nvPr>
        </p:nvSpPr>
        <p:spPr>
          <a:xfrm>
            <a:off x="1485900" y="5050790"/>
            <a:ext cx="9144000" cy="782955"/>
          </a:xfrm>
          <a:effectLst>
            <a:outerShdw blurRad="50800" dist="50800" dir="5400000" algn="ctr" rotWithShape="0">
              <a:srgbClr val="000000">
                <a:alpha val="0"/>
              </a:srgbClr>
            </a:outerShdw>
          </a:effectLst>
        </p:spPr>
        <p:txBody>
          <a:bodyPr/>
          <a:p>
            <a:r>
              <a:rPr lang="en-US" sz="2400" b="1">
                <a:solidFill>
                  <a:schemeClr val="accent6">
                    <a:lumMod val="50000"/>
                  </a:schemeClr>
                </a:solidFill>
                <a:latin typeface="Great Vibes" panose="02000507080000020002" charset="0"/>
                <a:cs typeface="Great Vibes" panose="02000507080000020002" charset="0"/>
              </a:rPr>
              <a:t>In the memory of the heroes who died on the battlefield </a:t>
            </a:r>
            <a:br>
              <a:rPr lang="en-US" sz="2400" b="1">
                <a:solidFill>
                  <a:schemeClr val="accent6">
                    <a:lumMod val="50000"/>
                  </a:schemeClr>
                </a:solidFill>
                <a:latin typeface="Great Vibes" panose="02000507080000020002" charset="0"/>
                <a:cs typeface="Great Vibes" panose="02000507080000020002" charset="0"/>
              </a:rPr>
            </a:br>
            <a:r>
              <a:rPr lang="en-US" sz="2400" b="1">
                <a:solidFill>
                  <a:schemeClr val="accent6">
                    <a:lumMod val="50000"/>
                  </a:schemeClr>
                </a:solidFill>
                <a:latin typeface="Great Vibes" panose="02000507080000020002" charset="0"/>
                <a:cs typeface="Great Vibes" panose="02000507080000020002" charset="0"/>
              </a:rPr>
              <a:t> serving their nation</a:t>
            </a:r>
            <a:endParaRPr lang="en-US" sz="2400" b="1">
              <a:solidFill>
                <a:schemeClr val="accent6">
                  <a:lumMod val="50000"/>
                </a:schemeClr>
              </a:solidFill>
              <a:latin typeface="Great Vibes" panose="02000507080000020002" charset="0"/>
              <a:cs typeface="Great Vibes" panose="02000507080000020002" charset="0"/>
            </a:endParaRPr>
          </a:p>
        </p:txBody>
      </p:sp>
      <p:pic>
        <p:nvPicPr>
          <p:cNvPr id="6" name="Cântec de Unire (karaoke)">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273790" y="168275"/>
            <a:ext cx="619125" cy="619125"/>
          </a:xfrm>
          <a:prstGeom prst="rect">
            <a:avLst/>
          </a:prstGeom>
        </p:spPr>
      </p:pic>
      <p:sp>
        <p:nvSpPr>
          <p:cNvPr id="4" name="Subtitle 2"/>
          <p:cNvSpPr>
            <a:spLocks noGrp="1"/>
          </p:cNvSpPr>
          <p:nvPr/>
        </p:nvSpPr>
        <p:spPr>
          <a:xfrm>
            <a:off x="401320" y="6364605"/>
            <a:ext cx="11257915" cy="3511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solidFill>
                  <a:schemeClr val="bg1">
                    <a:lumMod val="75000"/>
                  </a:schemeClr>
                </a:solidFill>
              </a:rPr>
              <a:t>Project made by Berescu Andra, Paraschiv Roberta and Rusu Stefan</a:t>
            </a:r>
            <a:endParaRPr lang="en-US" sz="1800">
              <a:solidFill>
                <a:schemeClr val="bg1">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9" showWhenStopped="0">
                <p:cTn id="7" repeatCount="indefinite" fill="hold" display="1">
                  <p:stCondLst>
                    <p:cond delay="indefinite"/>
                  </p:stCondLst>
                  <p:endCondLst>
                    <p:cond evt="onNext">
                      <p:tgtEl>
                        <p:sldTgt/>
                      </p:tgtEl>
                    </p:cond>
                    <p:cond evt="onPrev">
                      <p:tgtEl>
                        <p:sldTgt/>
                      </p:tgtEl>
                    </p:cond>
                    <p:cond evt="onStopAudio">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2540" y="-18415"/>
            <a:ext cx="12197715" cy="6894830"/>
          </a:xfrm>
          <a:prstGeom prst="rect">
            <a:avLst/>
          </a:prstGeom>
        </p:spPr>
      </p:pic>
      <p:sp>
        <p:nvSpPr>
          <p:cNvPr id="2" name="Title 1"/>
          <p:cNvSpPr>
            <a:spLocks noGrp="1"/>
          </p:cNvSpPr>
          <p:nvPr>
            <p:ph type="title"/>
          </p:nvPr>
        </p:nvSpPr>
        <p:spPr>
          <a:xfrm>
            <a:off x="609600" y="750888"/>
            <a:ext cx="10972800" cy="1143000"/>
          </a:xfrm>
        </p:spPr>
        <p:txBody>
          <a:bodyPr/>
          <a:p>
            <a:r>
              <a:rPr lang="en-US" sz="5400">
                <a:solidFill>
                  <a:schemeClr val="accent6">
                    <a:lumMod val="50000"/>
                  </a:schemeClr>
                </a:solidFill>
                <a:latin typeface="Times New Roman" panose="02020603050405020304" charset="0"/>
                <a:cs typeface="Times New Roman" panose="02020603050405020304" charset="0"/>
              </a:rPr>
              <a:t>Portofolio</a:t>
            </a:r>
            <a:endParaRPr lang="en-US" sz="5400">
              <a:solidFill>
                <a:schemeClr val="accent6">
                  <a:lumMod val="50000"/>
                </a:schemeClr>
              </a:solidFill>
              <a:latin typeface="Times New Roman" panose="02020603050405020304" charset="0"/>
              <a:cs typeface="Times New Roman" panose="02020603050405020304" charset="0"/>
            </a:endParaRPr>
          </a:p>
        </p:txBody>
      </p:sp>
      <p:pic>
        <p:nvPicPr>
          <p:cNvPr id="9" name="Picture 8" descr="38f9306e2a060634ed248e33980b032e_XL"/>
          <p:cNvPicPr>
            <a:picLocks noChangeAspect="1"/>
          </p:cNvPicPr>
          <p:nvPr/>
        </p:nvPicPr>
        <p:blipFill>
          <a:blip r:embed="rId2"/>
          <a:stretch>
            <a:fillRect/>
          </a:stretch>
        </p:blipFill>
        <p:spPr>
          <a:xfrm>
            <a:off x="1407795" y="2357120"/>
            <a:ext cx="2678430" cy="3987165"/>
          </a:xfrm>
          <a:prstGeom prst="rect">
            <a:avLst/>
          </a:prstGeom>
          <a:ln w="34925">
            <a:solidFill>
              <a:schemeClr val="tx1">
                <a:lumMod val="95000"/>
                <a:lumOff val="5000"/>
              </a:schemeClr>
            </a:solidFill>
          </a:ln>
        </p:spPr>
      </p:pic>
      <p:pic>
        <p:nvPicPr>
          <p:cNvPr id="11" name="Picture 10" descr="Emilian_Lazarescu_-_Ajunsi_in_prima_linie_de_foc_extras"/>
          <p:cNvPicPr>
            <a:picLocks noChangeAspect="1"/>
          </p:cNvPicPr>
          <p:nvPr/>
        </p:nvPicPr>
        <p:blipFill>
          <a:blip r:embed="rId3"/>
          <a:stretch>
            <a:fillRect/>
          </a:stretch>
        </p:blipFill>
        <p:spPr>
          <a:xfrm>
            <a:off x="4414520" y="2357120"/>
            <a:ext cx="6338570" cy="3986530"/>
          </a:xfrm>
          <a:prstGeom prst="rect">
            <a:avLst/>
          </a:prstGeom>
          <a:ln w="34925">
            <a:solidFill>
              <a:schemeClr val="accent5">
                <a:lumMod val="25000"/>
              </a:schemeClr>
            </a:solidFill>
          </a:ln>
        </p:spPr>
      </p:pic>
      <p:sp>
        <p:nvSpPr>
          <p:cNvPr id="3" name="Text Box 2"/>
          <p:cNvSpPr txBox="1"/>
          <p:nvPr/>
        </p:nvSpPr>
        <p:spPr>
          <a:xfrm>
            <a:off x="4663440" y="1673860"/>
            <a:ext cx="2856230" cy="368300"/>
          </a:xfrm>
          <a:prstGeom prst="rect">
            <a:avLst/>
          </a:prstGeom>
          <a:noFill/>
        </p:spPr>
        <p:txBody>
          <a:bodyPr wrap="none" rtlCol="0">
            <a:spAutoFit/>
          </a:bodyPr>
          <a:p>
            <a:r>
              <a:rPr lang="en-US">
                <a:solidFill>
                  <a:schemeClr val="accent6">
                    <a:lumMod val="50000"/>
                  </a:schemeClr>
                </a:solidFill>
                <a:latin typeface="Times New Roman" panose="02020603050405020304" charset="0"/>
                <a:cs typeface="Times New Roman" panose="02020603050405020304" charset="0"/>
              </a:rPr>
              <a:t>Paintings from the battlefield</a:t>
            </a:r>
            <a:endParaRPr lang="en-US">
              <a:solidFill>
                <a:schemeClr val="accent6">
                  <a:lumMod val="50000"/>
                </a:schemeClr>
              </a:solidFill>
              <a:latin typeface="Times New Roman" panose="02020603050405020304" charset="0"/>
              <a:cs typeface="Times New Roman" panose="0202060305040502030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2540" y="-18415"/>
            <a:ext cx="12197715" cy="6894830"/>
          </a:xfrm>
          <a:prstGeom prst="rect">
            <a:avLst/>
          </a:prstGeom>
        </p:spPr>
      </p:pic>
      <p:sp>
        <p:nvSpPr>
          <p:cNvPr id="2" name="Title 1"/>
          <p:cNvSpPr>
            <a:spLocks noGrp="1"/>
          </p:cNvSpPr>
          <p:nvPr>
            <p:ph type="title"/>
          </p:nvPr>
        </p:nvSpPr>
        <p:spPr>
          <a:xfrm>
            <a:off x="551815" y="596583"/>
            <a:ext cx="10972800" cy="1143000"/>
          </a:xfrm>
        </p:spPr>
        <p:txBody>
          <a:bodyPr/>
          <a:p>
            <a:r>
              <a:rPr lang="en-US" sz="5400">
                <a:solidFill>
                  <a:schemeClr val="accent6">
                    <a:lumMod val="50000"/>
                  </a:schemeClr>
                </a:solidFill>
                <a:latin typeface="Times New Roman" panose="02020603050405020304" charset="0"/>
                <a:cs typeface="Times New Roman" panose="02020603050405020304" charset="0"/>
              </a:rPr>
              <a:t>Portofolio</a:t>
            </a:r>
            <a:endParaRPr lang="en-US" sz="5400">
              <a:solidFill>
                <a:schemeClr val="accent6">
                  <a:lumMod val="50000"/>
                </a:schemeClr>
              </a:solidFill>
              <a:latin typeface="Times New Roman" panose="02020603050405020304" charset="0"/>
              <a:cs typeface="Times New Roman" panose="02020603050405020304" charset="0"/>
            </a:endParaRPr>
          </a:p>
        </p:txBody>
      </p:sp>
      <p:pic>
        <p:nvPicPr>
          <p:cNvPr id="14" name="Imagine 5" descr="1280px-Nicolae_Tonitza_-_Coada_la_paine.jpg"/>
          <p:cNvPicPr>
            <a:picLocks noChangeAspect="1"/>
          </p:cNvPicPr>
          <p:nvPr/>
        </p:nvPicPr>
        <p:blipFill>
          <a:blip r:embed="rId2" cstate="print"/>
          <a:stretch>
            <a:fillRect/>
          </a:stretch>
        </p:blipFill>
        <p:spPr>
          <a:xfrm>
            <a:off x="2246630" y="1564005"/>
            <a:ext cx="3065780" cy="2171700"/>
          </a:xfrm>
          <a:prstGeom prst="rect">
            <a:avLst/>
          </a:prstGeom>
        </p:spPr>
      </p:pic>
      <p:sp>
        <p:nvSpPr>
          <p:cNvPr id="15" name="Text Box 14"/>
          <p:cNvSpPr txBox="1"/>
          <p:nvPr/>
        </p:nvSpPr>
        <p:spPr>
          <a:xfrm>
            <a:off x="3018790" y="3720465"/>
            <a:ext cx="2014855" cy="337185"/>
          </a:xfrm>
          <a:prstGeom prst="rect">
            <a:avLst/>
          </a:prstGeom>
          <a:noFill/>
        </p:spPr>
        <p:txBody>
          <a:bodyPr wrap="square" rtlCol="0">
            <a:spAutoFit/>
          </a:bodyPr>
          <a:p>
            <a:pPr algn="l"/>
            <a:r>
              <a:rPr lang="en-GB" sz="1600" dirty="0" err="1" smtClean="0">
                <a:solidFill>
                  <a:schemeClr val="accent6">
                    <a:lumMod val="50000"/>
                  </a:schemeClr>
                </a:solidFill>
                <a:latin typeface="Times New Roman" panose="02020603050405020304" charset="0"/>
                <a:cs typeface="Times New Roman" panose="02020603050405020304" charset="0"/>
                <a:sym typeface="+mn-ea"/>
              </a:rPr>
              <a:t>Coada</a:t>
            </a:r>
            <a:r>
              <a:rPr lang="en-GB" sz="1600" dirty="0" smtClean="0">
                <a:solidFill>
                  <a:schemeClr val="accent6">
                    <a:lumMod val="50000"/>
                  </a:schemeClr>
                </a:solidFill>
                <a:latin typeface="Times New Roman" panose="02020603050405020304" charset="0"/>
                <a:cs typeface="Times New Roman" panose="02020603050405020304" charset="0"/>
                <a:sym typeface="+mn-ea"/>
              </a:rPr>
              <a:t> la </a:t>
            </a:r>
            <a:r>
              <a:rPr lang="en-GB" sz="1600" dirty="0" err="1" smtClean="0">
                <a:solidFill>
                  <a:schemeClr val="accent6">
                    <a:lumMod val="50000"/>
                  </a:schemeClr>
                </a:solidFill>
                <a:latin typeface="Times New Roman" panose="02020603050405020304" charset="0"/>
                <a:cs typeface="Times New Roman" panose="02020603050405020304" charset="0"/>
                <a:sym typeface="+mn-ea"/>
              </a:rPr>
              <a:t>paine</a:t>
            </a:r>
            <a:endParaRPr lang="en-GB" sz="1600" dirty="0" err="1" smtClean="0">
              <a:solidFill>
                <a:schemeClr val="accent6">
                  <a:lumMod val="50000"/>
                </a:schemeClr>
              </a:solidFill>
              <a:latin typeface="Times New Roman" panose="02020603050405020304" charset="0"/>
              <a:cs typeface="Times New Roman" panose="02020603050405020304" charset="0"/>
              <a:sym typeface="+mn-ea"/>
            </a:endParaRPr>
          </a:p>
        </p:txBody>
      </p:sp>
      <p:pic>
        <p:nvPicPr>
          <p:cNvPr id="16" name="Imagine 4" descr="Nicolae_Tonitza_-_Fetita_padurarului.jpg"/>
          <p:cNvPicPr>
            <a:picLocks noChangeAspect="1"/>
          </p:cNvPicPr>
          <p:nvPr/>
        </p:nvPicPr>
        <p:blipFill>
          <a:blip r:embed="rId3"/>
          <a:srcRect r="2721"/>
          <a:stretch>
            <a:fillRect/>
          </a:stretch>
        </p:blipFill>
        <p:spPr>
          <a:xfrm>
            <a:off x="8011795" y="1564005"/>
            <a:ext cx="1686560" cy="2171700"/>
          </a:xfrm>
          <a:prstGeom prst="rect">
            <a:avLst/>
          </a:prstGeom>
        </p:spPr>
      </p:pic>
      <p:sp>
        <p:nvSpPr>
          <p:cNvPr id="17" name="Text Box 16"/>
          <p:cNvSpPr txBox="1"/>
          <p:nvPr/>
        </p:nvSpPr>
        <p:spPr>
          <a:xfrm>
            <a:off x="8110855" y="3735705"/>
            <a:ext cx="1461770" cy="306705"/>
          </a:xfrm>
          <a:prstGeom prst="rect">
            <a:avLst/>
          </a:prstGeom>
          <a:noFill/>
        </p:spPr>
        <p:txBody>
          <a:bodyPr wrap="none" rtlCol="0">
            <a:spAutoFit/>
          </a:bodyPr>
          <a:p>
            <a:r>
              <a:rPr lang="en-US" sz="1400">
                <a:solidFill>
                  <a:schemeClr val="accent6">
                    <a:lumMod val="50000"/>
                  </a:schemeClr>
                </a:solidFill>
                <a:latin typeface="Times New Roman" panose="02020603050405020304" charset="0"/>
                <a:cs typeface="Times New Roman" panose="02020603050405020304" charset="0"/>
              </a:rPr>
              <a:t>Feti</a:t>
            </a:r>
            <a:r>
              <a:rPr lang="ro-RO" altLang="en-US" sz="1400">
                <a:solidFill>
                  <a:schemeClr val="accent6">
                    <a:lumMod val="50000"/>
                  </a:schemeClr>
                </a:solidFill>
                <a:latin typeface="Times New Roman" panose="02020603050405020304" charset="0"/>
                <a:cs typeface="Times New Roman" panose="02020603050405020304" charset="0"/>
              </a:rPr>
              <a:t>ța Pădurarului</a:t>
            </a:r>
            <a:endParaRPr lang="ro-RO" altLang="en-US" sz="1400">
              <a:solidFill>
                <a:schemeClr val="accent6">
                  <a:lumMod val="50000"/>
                </a:schemeClr>
              </a:solidFill>
              <a:latin typeface="Times New Roman" panose="02020603050405020304" charset="0"/>
              <a:cs typeface="Times New Roman" panose="02020603050405020304" charset="0"/>
            </a:endParaRPr>
          </a:p>
        </p:txBody>
      </p:sp>
      <p:pic>
        <p:nvPicPr>
          <p:cNvPr id="18" name="Imagine 3" descr="800px-TonitzaTonitzacca1923.PNG"/>
          <p:cNvPicPr>
            <a:picLocks noChangeAspect="1"/>
          </p:cNvPicPr>
          <p:nvPr/>
        </p:nvPicPr>
        <p:blipFill>
          <a:blip r:embed="rId4" cstate="print"/>
          <a:stretch>
            <a:fillRect/>
          </a:stretch>
        </p:blipFill>
        <p:spPr>
          <a:xfrm>
            <a:off x="5857240" y="1564005"/>
            <a:ext cx="1788795" cy="2171700"/>
          </a:xfrm>
          <a:prstGeom prst="rect">
            <a:avLst/>
          </a:prstGeom>
        </p:spPr>
      </p:pic>
      <p:sp>
        <p:nvSpPr>
          <p:cNvPr id="19" name="Text Box 18"/>
          <p:cNvSpPr txBox="1"/>
          <p:nvPr/>
        </p:nvSpPr>
        <p:spPr>
          <a:xfrm>
            <a:off x="6209665" y="3759200"/>
            <a:ext cx="1047115" cy="306705"/>
          </a:xfrm>
          <a:prstGeom prst="rect">
            <a:avLst/>
          </a:prstGeom>
          <a:noFill/>
        </p:spPr>
        <p:txBody>
          <a:bodyPr wrap="none" rtlCol="0">
            <a:spAutoFit/>
          </a:bodyPr>
          <a:p>
            <a:r>
              <a:rPr lang="ro-RO" altLang="en-US" sz="1400">
                <a:solidFill>
                  <a:schemeClr val="accent6">
                    <a:lumMod val="50000"/>
                  </a:schemeClr>
                </a:solidFill>
                <a:latin typeface="Times New Roman" panose="02020603050405020304" charset="0"/>
                <a:cs typeface="Times New Roman" panose="02020603050405020304" charset="0"/>
              </a:rPr>
              <a:t>Self Portrait</a:t>
            </a:r>
            <a:endParaRPr lang="ro-RO" altLang="en-US" sz="1400">
              <a:solidFill>
                <a:schemeClr val="accent6">
                  <a:lumMod val="50000"/>
                </a:schemeClr>
              </a:solidFill>
              <a:latin typeface="Times New Roman" panose="02020603050405020304" charset="0"/>
              <a:cs typeface="Times New Roman" panose="02020603050405020304" charset="0"/>
            </a:endParaRPr>
          </a:p>
        </p:txBody>
      </p:sp>
      <p:pic>
        <p:nvPicPr>
          <p:cNvPr id="20" name="Imagine 6" descr="TonitzaSfSpiridonIasi.PNG"/>
          <p:cNvPicPr>
            <a:picLocks noChangeAspect="1"/>
          </p:cNvPicPr>
          <p:nvPr/>
        </p:nvPicPr>
        <p:blipFill>
          <a:blip r:embed="rId5"/>
          <a:stretch>
            <a:fillRect/>
          </a:stretch>
        </p:blipFill>
        <p:spPr>
          <a:xfrm>
            <a:off x="5137785" y="4042410"/>
            <a:ext cx="1917700" cy="1655445"/>
          </a:xfrm>
          <a:prstGeom prst="rect">
            <a:avLst/>
          </a:prstGeom>
        </p:spPr>
      </p:pic>
      <p:sp>
        <p:nvSpPr>
          <p:cNvPr id="22" name="Text Box 21"/>
          <p:cNvSpPr txBox="1"/>
          <p:nvPr/>
        </p:nvSpPr>
        <p:spPr>
          <a:xfrm>
            <a:off x="5278120" y="5697855"/>
            <a:ext cx="1635125" cy="306705"/>
          </a:xfrm>
          <a:prstGeom prst="rect">
            <a:avLst/>
          </a:prstGeom>
          <a:noFill/>
        </p:spPr>
        <p:txBody>
          <a:bodyPr wrap="none" rtlCol="0">
            <a:spAutoFit/>
          </a:bodyPr>
          <a:p>
            <a:r>
              <a:rPr lang="ro-RO" altLang="en-US" sz="1400">
                <a:solidFill>
                  <a:schemeClr val="accent6">
                    <a:lumMod val="50000"/>
                  </a:schemeClr>
                </a:solidFill>
                <a:latin typeface="Times New Roman" panose="02020603050405020304" charset="0"/>
                <a:cs typeface="Times New Roman" panose="02020603050405020304" charset="0"/>
              </a:rPr>
              <a:t>Saint Spiridon Plaza</a:t>
            </a:r>
            <a:endParaRPr lang="ro-RO" altLang="en-US" sz="1400">
              <a:solidFill>
                <a:schemeClr val="accent6">
                  <a:lumMod val="50000"/>
                </a:schemeClr>
              </a:solidFill>
              <a:latin typeface="Times New Roman" panose="02020603050405020304" charset="0"/>
              <a:cs typeface="Times New Roman" panose="0202060305040502030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7620" y="-18415"/>
            <a:ext cx="12197715" cy="6894830"/>
          </a:xfrm>
          <a:prstGeom prst="rect">
            <a:avLst/>
          </a:prstGeom>
        </p:spPr>
      </p:pic>
      <p:sp>
        <p:nvSpPr>
          <p:cNvPr id="2" name="Title 1"/>
          <p:cNvSpPr>
            <a:spLocks noGrp="1"/>
          </p:cNvSpPr>
          <p:nvPr>
            <p:ph type="title"/>
          </p:nvPr>
        </p:nvSpPr>
        <p:spPr>
          <a:xfrm>
            <a:off x="609600" y="788988"/>
            <a:ext cx="10972800" cy="1143000"/>
          </a:xfrm>
        </p:spPr>
        <p:txBody>
          <a:bodyPr/>
          <a:p>
            <a:r>
              <a:rPr lang="en-US" sz="5400">
                <a:solidFill>
                  <a:schemeClr val="accent6">
                    <a:lumMod val="50000"/>
                  </a:schemeClr>
                </a:solidFill>
                <a:latin typeface="Times New Roman" panose="02020603050405020304" charset="0"/>
                <a:cs typeface="Times New Roman" panose="02020603050405020304" charset="0"/>
              </a:rPr>
              <a:t>Ending</a:t>
            </a:r>
            <a:endParaRPr lang="en-US" sz="5400">
              <a:solidFill>
                <a:schemeClr val="accent6">
                  <a:lumMod val="50000"/>
                </a:schemeClr>
              </a:solidFill>
              <a:latin typeface="Times New Roman" panose="02020603050405020304" charset="0"/>
              <a:cs typeface="Times New Roman" panose="02020603050405020304" charset="0"/>
            </a:endParaRPr>
          </a:p>
        </p:txBody>
      </p:sp>
      <p:pic>
        <p:nvPicPr>
          <p:cNvPr id="9" name="Picture 8" descr="giphy"/>
          <p:cNvPicPr>
            <a:picLocks noChangeAspect="1"/>
          </p:cNvPicPr>
          <p:nvPr/>
        </p:nvPicPr>
        <p:blipFill>
          <a:blip r:embed="rId2"/>
          <a:stretch>
            <a:fillRect/>
          </a:stretch>
        </p:blipFill>
        <p:spPr>
          <a:xfrm>
            <a:off x="3622040" y="2360295"/>
            <a:ext cx="4761865" cy="2675890"/>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3175" y="-18415"/>
            <a:ext cx="12197715" cy="6894830"/>
          </a:xfrm>
          <a:prstGeom prst="rect">
            <a:avLst/>
          </a:prstGeom>
        </p:spPr>
      </p:pic>
      <p:sp>
        <p:nvSpPr>
          <p:cNvPr id="2" name="Title 1"/>
          <p:cNvSpPr>
            <a:spLocks noGrp="1"/>
          </p:cNvSpPr>
          <p:nvPr>
            <p:ph type="title"/>
          </p:nvPr>
        </p:nvSpPr>
        <p:spPr>
          <a:xfrm>
            <a:off x="609600" y="722313"/>
            <a:ext cx="10972800" cy="1143000"/>
          </a:xfrm>
        </p:spPr>
        <p:txBody>
          <a:bodyPr/>
          <a:p>
            <a:r>
              <a:rPr lang="en-US" sz="5400">
                <a:solidFill>
                  <a:schemeClr val="accent6">
                    <a:lumMod val="50000"/>
                  </a:schemeClr>
                </a:solidFill>
                <a:effectLst/>
                <a:latin typeface="Times New Roman" panose="02020603050405020304" charset="0"/>
                <a:cs typeface="Times New Roman" panose="02020603050405020304" charset="0"/>
              </a:rPr>
              <a:t>Content</a:t>
            </a:r>
            <a:endParaRPr lang="en-US" sz="5400">
              <a:solidFill>
                <a:schemeClr val="accent6">
                  <a:lumMod val="50000"/>
                </a:schemeClr>
              </a:solidFill>
              <a:effectLst/>
              <a:latin typeface="Times New Roman" panose="02020603050405020304" charset="0"/>
              <a:cs typeface="Times New Roman" panose="02020603050405020304" charset="0"/>
            </a:endParaRPr>
          </a:p>
        </p:txBody>
      </p:sp>
      <p:sp>
        <p:nvSpPr>
          <p:cNvPr id="6" name="Text Box 5"/>
          <p:cNvSpPr txBox="1"/>
          <p:nvPr/>
        </p:nvSpPr>
        <p:spPr>
          <a:xfrm>
            <a:off x="3879215" y="2113915"/>
            <a:ext cx="2868930" cy="2584450"/>
          </a:xfrm>
          <a:prstGeom prst="rect">
            <a:avLst/>
          </a:prstGeom>
          <a:noFill/>
        </p:spPr>
        <p:txBody>
          <a:bodyPr wrap="none" rtlCol="0">
            <a:spAutoFit/>
          </a:bodyPr>
          <a:p>
            <a:pPr marL="285750" indent="-285750">
              <a:buFont typeface="Wingdings" panose="05000000000000000000" charset="0"/>
              <a:buChar char="v"/>
            </a:pPr>
            <a:r>
              <a:rPr lang="en-US">
                <a:solidFill>
                  <a:schemeClr val="accent6">
                    <a:lumMod val="50000"/>
                  </a:schemeClr>
                </a:solidFill>
                <a:hlinkClick r:id="rId2" action="ppaction://hlinksldjump"/>
              </a:rPr>
              <a:t>Introduction</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2" action="ppaction://hlinksldjump"/>
              </a:rPr>
              <a:t>Politic Situation</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3" action="ppaction://hlinksldjump"/>
              </a:rPr>
              <a:t>Soldiers</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4" action="ppaction://hlinksldjump"/>
              </a:rPr>
              <a:t>Economic Situation</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5" action="ppaction://hlinksldjump"/>
              </a:rPr>
              <a:t>Artistic Situation</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6" action="ppaction://hlinksldjump"/>
              </a:rPr>
              <a:t>Artists on the Battlefield</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7" action="ppaction://hlinksldjump"/>
              </a:rPr>
              <a:t>Portofolio</a:t>
            </a:r>
            <a:endParaRPr lang="en-US">
              <a:solidFill>
                <a:schemeClr val="accent6">
                  <a:lumMod val="50000"/>
                </a:schemeClr>
              </a:solidFill>
            </a:endParaRPr>
          </a:p>
          <a:p>
            <a:pPr marL="285750" indent="-285750">
              <a:buFont typeface="Wingdings" panose="05000000000000000000" charset="0"/>
              <a:buChar char="v"/>
            </a:pPr>
            <a:r>
              <a:rPr lang="en-US">
                <a:solidFill>
                  <a:schemeClr val="accent6">
                    <a:lumMod val="50000"/>
                  </a:schemeClr>
                </a:solidFill>
                <a:hlinkClick r:id="rId8" action="ppaction://hlinksldjump"/>
              </a:rPr>
              <a:t>Ending</a:t>
            </a:r>
            <a:endParaRPr lang="en-US"/>
          </a:p>
          <a:p>
            <a:pPr marL="285750" indent="-285750">
              <a:buFont typeface="Wingdings" panose="05000000000000000000" charset="0"/>
              <a:buChar char="v"/>
            </a:pPr>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sz="half" idx="1"/>
          </p:nvPr>
        </p:nvPicPr>
        <p:blipFill>
          <a:blip r:embed="rId1"/>
          <a:stretch>
            <a:fillRect/>
          </a:stretch>
        </p:blipFill>
        <p:spPr>
          <a:xfrm>
            <a:off x="635" y="-17780"/>
            <a:ext cx="12200890" cy="6871335"/>
          </a:xfrm>
          <a:prstGeom prst="rect">
            <a:avLst/>
          </a:prstGeom>
        </p:spPr>
      </p:pic>
      <p:sp>
        <p:nvSpPr>
          <p:cNvPr id="2" name="Title 1"/>
          <p:cNvSpPr>
            <a:spLocks noGrp="1"/>
          </p:cNvSpPr>
          <p:nvPr>
            <p:ph type="title"/>
          </p:nvPr>
        </p:nvSpPr>
        <p:spPr>
          <a:xfrm>
            <a:off x="628650" y="89503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Introduction</a:t>
            </a:r>
            <a:br>
              <a:rPr lang="en-US">
                <a:solidFill>
                  <a:schemeClr val="accent6">
                    <a:lumMod val="50000"/>
                  </a:schemeClr>
                </a:solidFill>
                <a:latin typeface="Times New Roman" panose="02020603050405020304" charset="0"/>
                <a:cs typeface="Times New Roman" panose="02020603050405020304" charset="0"/>
              </a:rPr>
            </a:br>
            <a:r>
              <a:rPr lang="en-US" sz="2400">
                <a:solidFill>
                  <a:schemeClr val="accent6">
                    <a:lumMod val="50000"/>
                  </a:schemeClr>
                </a:solidFill>
                <a:latin typeface="Times New Roman" panose="02020603050405020304" charset="0"/>
                <a:cs typeface="Times New Roman" panose="02020603050405020304" charset="0"/>
              </a:rPr>
              <a:t>A short story</a:t>
            </a:r>
            <a:endParaRPr lang="en-US" sz="2400">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084195" y="1788160"/>
            <a:ext cx="6061710" cy="3784600"/>
          </a:xfrm>
          <a:prstGeom prst="rect">
            <a:avLst/>
          </a:prstGeom>
          <a:noFill/>
        </p:spPr>
        <p:txBody>
          <a:bodyPr wrap="square" rtlCol="0">
            <a:spAutoFit/>
          </a:bodyPr>
          <a:p>
            <a:pPr algn="l"/>
            <a:endParaRPr lang="en-US" sz="2000">
              <a:solidFill>
                <a:schemeClr val="accent6">
                  <a:lumMod val="50000"/>
                </a:schemeClr>
              </a:solidFill>
              <a:latin typeface="Times New Roman" panose="02020603050405020304" charset="0"/>
              <a:cs typeface="Times New Roman" panose="02020603050405020304" charset="0"/>
            </a:endParaRPr>
          </a:p>
          <a:p>
            <a:pPr algn="l"/>
            <a:r>
              <a:rPr lang="en-US" sz="2000">
                <a:solidFill>
                  <a:schemeClr val="accent6">
                    <a:lumMod val="50000"/>
                  </a:schemeClr>
                </a:solidFill>
                <a:latin typeface="Times New Roman" panose="02020603050405020304" charset="0"/>
                <a:cs typeface="Times New Roman" panose="02020603050405020304" charset="0"/>
              </a:rPr>
              <a:t>For Romania, the year 1918 represents the triumph of the national ideal, the year of the victorious crowning, the long series of human and material struggles and sacrifices made for building a unitary national state</a:t>
            </a:r>
            <a:r>
              <a:rPr lang="en-US" sz="2000">
                <a:solidFill>
                  <a:schemeClr val="accent6">
                    <a:lumMod val="50000"/>
                  </a:schemeClr>
                </a:solidFill>
              </a:rPr>
              <a:t>.</a:t>
            </a:r>
            <a:endParaRPr lang="en-US" sz="2000">
              <a:solidFill>
                <a:schemeClr val="accent6">
                  <a:lumMod val="50000"/>
                </a:schemeClr>
              </a:solidFill>
            </a:endParaRPr>
          </a:p>
          <a:p>
            <a:pPr algn="l"/>
            <a:r>
              <a:rPr lang="en-US" altLang="ro-RO" sz="2000" dirty="0">
                <a:solidFill>
                  <a:schemeClr val="accent6">
                    <a:lumMod val="50000"/>
                  </a:schemeClr>
                </a:solidFill>
                <a:latin typeface="Times New Roman" panose="02020603050405020304" charset="0"/>
                <a:cs typeface="Times New Roman" panose="02020603050405020304" charset="0"/>
                <a:sym typeface="+mn-ea"/>
              </a:rPr>
              <a:t>A</a:t>
            </a:r>
            <a:r>
              <a:rPr lang="en-US" sz="2000" dirty="0">
                <a:solidFill>
                  <a:schemeClr val="accent6">
                    <a:lumMod val="50000"/>
                  </a:schemeClr>
                </a:solidFill>
                <a:latin typeface="Times New Roman" panose="02020603050405020304" charset="0"/>
                <a:cs typeface="Times New Roman" panose="02020603050405020304" charset="0"/>
                <a:sym typeface="+mn-ea"/>
              </a:rPr>
              <a:t>t the end of the First World War Transylvania, Bessarabia and Bukovina joined the Kingdom of Romania. Thus, the surface and population of Romania doubled in only 5 years, and most </a:t>
            </a:r>
            <a:r>
              <a:rPr lang="en-US" sz="2000" dirty="0" err="1">
                <a:solidFill>
                  <a:schemeClr val="accent6">
                    <a:lumMod val="50000"/>
                  </a:schemeClr>
                </a:solidFill>
                <a:latin typeface="Times New Roman" panose="02020603050405020304" charset="0"/>
                <a:cs typeface="Times New Roman" panose="02020603050405020304" charset="0"/>
                <a:sym typeface="+mn-ea"/>
              </a:rPr>
              <a:t>importantly,all</a:t>
            </a:r>
            <a:r>
              <a:rPr lang="en-US" sz="2000" dirty="0">
                <a:solidFill>
                  <a:schemeClr val="accent6">
                    <a:lumMod val="50000"/>
                  </a:schemeClr>
                </a:solidFill>
                <a:latin typeface="Times New Roman" panose="02020603050405020304" charset="0"/>
                <a:cs typeface="Times New Roman" panose="02020603050405020304" charset="0"/>
                <a:sym typeface="+mn-ea"/>
              </a:rPr>
              <a:t> </a:t>
            </a:r>
            <a:r>
              <a:rPr lang="en-US" sz="2000" dirty="0" err="1">
                <a:solidFill>
                  <a:schemeClr val="accent6">
                    <a:lumMod val="50000"/>
                  </a:schemeClr>
                </a:solidFill>
                <a:latin typeface="Times New Roman" panose="02020603050405020304" charset="0"/>
                <a:cs typeface="Times New Roman" panose="02020603050405020304" charset="0"/>
                <a:sym typeface="+mn-ea"/>
              </a:rPr>
              <a:t>romanian</a:t>
            </a:r>
            <a:r>
              <a:rPr lang="en-US" sz="2000" dirty="0">
                <a:solidFill>
                  <a:schemeClr val="accent6">
                    <a:lumMod val="50000"/>
                  </a:schemeClr>
                </a:solidFill>
                <a:latin typeface="Times New Roman" panose="02020603050405020304" charset="0"/>
                <a:cs typeface="Times New Roman" panose="02020603050405020304" charset="0"/>
                <a:sym typeface="+mn-ea"/>
              </a:rPr>
              <a:t> people were for the first  time included in the borders of a single state.</a:t>
            </a:r>
            <a:endParaRPr lang="en-US" sz="2000" dirty="0">
              <a:latin typeface="Times New Roman" panose="02020603050405020304" charset="0"/>
              <a:cs typeface="Times New Roman" panose="02020603050405020304" charset="0"/>
            </a:endParaRPr>
          </a:p>
          <a:p>
            <a:pPr algn="l"/>
            <a:endParaRPr lang="en-US" sz="2000">
              <a:solidFill>
                <a:schemeClr val="accent6">
                  <a:lumMod val="50000"/>
                </a:schemeClr>
              </a:solidFill>
            </a:endParaRPr>
          </a:p>
        </p:txBody>
      </p:sp>
      <p:pic>
        <p:nvPicPr>
          <p:cNvPr id="5" name="Content Placeholder 4" descr="27-martie-1918-in-imagini(6)"/>
          <p:cNvPicPr>
            <a:picLocks noChangeAspect="1"/>
          </p:cNvPicPr>
          <p:nvPr>
            <p:ph sz="half" idx="2"/>
          </p:nvPr>
        </p:nvPicPr>
        <p:blipFill>
          <a:blip r:embed="rId2"/>
          <a:stretch>
            <a:fillRect/>
          </a:stretch>
        </p:blipFill>
        <p:spPr>
          <a:xfrm>
            <a:off x="8976360" y="4707255"/>
            <a:ext cx="2284730" cy="1411605"/>
          </a:xfrm>
          <a:prstGeom prst="rect">
            <a:avLst/>
          </a:prstGeom>
          <a:gradFill>
            <a:gsLst>
              <a:gs pos="3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0"/>
          </a:gradFill>
          <a:effectLst>
            <a:outerShdw blurRad="139700" dist="50800" dir="5400000" algn="ctr" rotWithShape="0">
              <a:srgbClr val="000000">
                <a:alpha val="43000"/>
              </a:srgbClr>
            </a:outerShdw>
          </a:effectLst>
        </p:spPr>
      </p:pic>
      <p:pic>
        <p:nvPicPr>
          <p:cNvPr id="6" name="Imagine 3" descr="2000px-Greater_Romania.svg.png"/>
          <p:cNvPicPr>
            <a:picLocks noChangeAspect="1"/>
          </p:cNvPicPr>
          <p:nvPr/>
        </p:nvPicPr>
        <p:blipFill>
          <a:blip r:embed="rId3" cstate="print"/>
          <a:stretch>
            <a:fillRect/>
          </a:stretch>
        </p:blipFill>
        <p:spPr>
          <a:xfrm>
            <a:off x="339725" y="4540885"/>
            <a:ext cx="2689225" cy="1958340"/>
          </a:xfrm>
          <a:prstGeom prst="rect">
            <a:avLst/>
          </a:prstGeom>
          <a:effectLst>
            <a:softEdge rad="63500"/>
          </a:effec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3175" y="-18415"/>
            <a:ext cx="12190095" cy="6894830"/>
          </a:xfrm>
          <a:prstGeom prst="rect">
            <a:avLst/>
          </a:prstGeom>
        </p:spPr>
      </p:pic>
      <p:sp>
        <p:nvSpPr>
          <p:cNvPr id="2" name="Title 1"/>
          <p:cNvSpPr>
            <a:spLocks noGrp="1"/>
          </p:cNvSpPr>
          <p:nvPr>
            <p:ph type="title"/>
          </p:nvPr>
        </p:nvSpPr>
        <p:spPr>
          <a:xfrm>
            <a:off x="628650" y="87471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Political situation</a:t>
            </a:r>
            <a:endParaRPr lang="en-US">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086735" y="2592705"/>
            <a:ext cx="6235065" cy="1753235"/>
          </a:xfrm>
          <a:prstGeom prst="rect">
            <a:avLst/>
          </a:prstGeom>
          <a:noFill/>
        </p:spPr>
        <p:txBody>
          <a:bodyPr wrap="square" rtlCol="0">
            <a:spAutoFit/>
          </a:bodyPr>
          <a:p>
            <a:pPr algn="l"/>
            <a:r>
              <a:rPr lang="en-US">
                <a:solidFill>
                  <a:schemeClr val="accent6">
                    <a:lumMod val="50000"/>
                  </a:schemeClr>
                </a:solidFill>
                <a:latin typeface="Times New Roman" panose="02020603050405020304" charset="0"/>
                <a:cs typeface="Times New Roman" panose="02020603050405020304" charset="0"/>
              </a:rPr>
              <a:t>The foudation of the Romanian national state wasn’t represented by a military victory, but by the act of will of said nation. Its sacrifices in the 1916</a:t>
            </a:r>
            <a:r>
              <a:rPr lang="en-US" baseline="30000">
                <a:solidFill>
                  <a:schemeClr val="accent6">
                    <a:lumMod val="50000"/>
                  </a:schemeClr>
                </a:solidFill>
                <a:latin typeface="Times New Roman" panose="02020603050405020304" charset="0"/>
                <a:cs typeface="Times New Roman" panose="02020603050405020304" charset="0"/>
              </a:rPr>
              <a:t>th </a:t>
            </a:r>
            <a:r>
              <a:rPr lang="en-US">
                <a:solidFill>
                  <a:schemeClr val="accent6">
                    <a:lumMod val="50000"/>
                  </a:schemeClr>
                </a:solidFill>
                <a:latin typeface="Times New Roman" panose="02020603050405020304" charset="0"/>
                <a:cs typeface="Times New Roman" panose="02020603050405020304" charset="0"/>
              </a:rPr>
              <a:t>and 1917</a:t>
            </a:r>
            <a:r>
              <a:rPr lang="en-US" baseline="30000">
                <a:solidFill>
                  <a:schemeClr val="accent6">
                    <a:lumMod val="50000"/>
                  </a:schemeClr>
                </a:solidFill>
                <a:latin typeface="Times New Roman" panose="02020603050405020304" charset="0"/>
                <a:cs typeface="Times New Roman" panose="02020603050405020304" charset="0"/>
              </a:rPr>
              <a:t>th </a:t>
            </a:r>
            <a:r>
              <a:rPr lang="en-US">
                <a:solidFill>
                  <a:schemeClr val="accent6">
                    <a:lumMod val="50000"/>
                  </a:schemeClr>
                </a:solidFill>
                <a:latin typeface="Times New Roman" panose="02020603050405020304" charset="0"/>
                <a:cs typeface="Times New Roman" panose="02020603050405020304" charset="0"/>
              </a:rPr>
              <a:t>campaign were rewarded by succeeding the national ideal in the conditions of the autocracy collapsing followed by the breakdown of the Austro-Hungarian monarchy and the establishment of the communist regime.</a:t>
            </a:r>
            <a:endParaRPr lang="en-US">
              <a:solidFill>
                <a:schemeClr val="accent6">
                  <a:lumMod val="50000"/>
                </a:schemeClr>
              </a:solidFill>
              <a:latin typeface="Times New Roman" panose="02020603050405020304" charset="0"/>
              <a:cs typeface="Times New Roman" panose="02020603050405020304" charset="0"/>
            </a:endParaRPr>
          </a:p>
        </p:txBody>
      </p:sp>
      <p:pic>
        <p:nvPicPr>
          <p:cNvPr id="7" name="Imagine 3" descr="646x404 (5).jpg"/>
          <p:cNvPicPr>
            <a:picLocks noChangeAspect="1"/>
          </p:cNvPicPr>
          <p:nvPr/>
        </p:nvPicPr>
        <p:blipFill>
          <a:blip r:embed="rId2"/>
          <a:stretch>
            <a:fillRect/>
          </a:stretch>
        </p:blipFill>
        <p:spPr>
          <a:xfrm rot="660000">
            <a:off x="587375" y="4147820"/>
            <a:ext cx="3431540" cy="2146300"/>
          </a:xfrm>
          <a:prstGeom prst="rect">
            <a:avLst/>
          </a:prstGeom>
          <a:ln w="38100">
            <a:solidFill>
              <a:schemeClr val="tx1">
                <a:lumMod val="95000"/>
                <a:lumOff val="5000"/>
              </a:schemeClr>
            </a:solidFill>
          </a:ln>
          <a:effectLst/>
        </p:spPr>
      </p:pic>
      <p:pic>
        <p:nvPicPr>
          <p:cNvPr id="8" name="Imagine 4" descr="1(128).jpg"/>
          <p:cNvPicPr>
            <a:picLocks noChangeAspect="1"/>
          </p:cNvPicPr>
          <p:nvPr/>
        </p:nvPicPr>
        <p:blipFill>
          <a:blip r:embed="rId3"/>
          <a:stretch>
            <a:fillRect/>
          </a:stretch>
        </p:blipFill>
        <p:spPr>
          <a:xfrm rot="21120000">
            <a:off x="8583295" y="4147820"/>
            <a:ext cx="2977515" cy="2232660"/>
          </a:xfrm>
          <a:prstGeom prst="rect">
            <a:avLst/>
          </a:prstGeom>
          <a:ln w="38100">
            <a:solidFill>
              <a:schemeClr val="tx1">
                <a:lumMod val="95000"/>
                <a:lumOff val="5000"/>
              </a:schemeClr>
            </a:solidFill>
          </a:ln>
          <a:effec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3175" y="-18415"/>
            <a:ext cx="12213590" cy="6894830"/>
          </a:xfrm>
          <a:prstGeom prst="rect">
            <a:avLst/>
          </a:prstGeom>
        </p:spPr>
      </p:pic>
      <p:sp>
        <p:nvSpPr>
          <p:cNvPr id="2" name="Title 1"/>
          <p:cNvSpPr>
            <a:spLocks noGrp="1"/>
          </p:cNvSpPr>
          <p:nvPr>
            <p:ph type="title"/>
          </p:nvPr>
        </p:nvSpPr>
        <p:spPr>
          <a:xfrm>
            <a:off x="634365" y="916623"/>
            <a:ext cx="10972800" cy="1143000"/>
          </a:xfrm>
        </p:spPr>
        <p:txBody>
          <a:bodyPr/>
          <a:p>
            <a:r>
              <a:rPr lang="en-US" sz="4800">
                <a:solidFill>
                  <a:schemeClr val="accent6">
                    <a:lumMod val="50000"/>
                  </a:schemeClr>
                </a:solidFill>
                <a:latin typeface="Times New Roman" panose="02020603050405020304" charset="0"/>
                <a:cs typeface="Times New Roman" panose="02020603050405020304" charset="0"/>
              </a:rPr>
              <a:t>Political Situation</a:t>
            </a:r>
            <a:endParaRPr lang="en-US" sz="4800">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085465" y="2595880"/>
            <a:ext cx="5880100" cy="1753235"/>
          </a:xfrm>
          <a:prstGeom prst="rect">
            <a:avLst/>
          </a:prstGeom>
          <a:noFill/>
        </p:spPr>
        <p:txBody>
          <a:bodyPr wrap="square" rtlCol="0">
            <a:spAutoFit/>
          </a:bodyPr>
          <a:p>
            <a:pPr algn="l"/>
            <a:r>
              <a:rPr lang="en-US">
                <a:solidFill>
                  <a:schemeClr val="accent6">
                    <a:lumMod val="50000"/>
                  </a:schemeClr>
                </a:solidFill>
                <a:latin typeface="Times New Roman" panose="02020603050405020304" charset="0"/>
                <a:cs typeface="Times New Roman" panose="02020603050405020304" charset="0"/>
              </a:rPr>
              <a:t>The completion of the national unity of Romania at the end of the first world conflict must be understood as a natural fulfillment, as a historical necessity imposed by the evolution of the national state and not by the military effort of Romania. World War I did not create Great Romania; it was just the occasion.</a:t>
            </a:r>
            <a:endParaRPr lang="en-US">
              <a:solidFill>
                <a:schemeClr val="accent6">
                  <a:lumMod val="50000"/>
                </a:schemeClr>
              </a:solidFill>
              <a:latin typeface="Times New Roman" panose="02020603050405020304" charset="0"/>
              <a:cs typeface="Times New Roman" panose="02020603050405020304" charset="0"/>
            </a:endParaRPr>
          </a:p>
        </p:txBody>
      </p:sp>
      <p:pic>
        <p:nvPicPr>
          <p:cNvPr id="5" name="Picture 4"/>
          <p:cNvPicPr>
            <a:picLocks noChangeAspect="1"/>
          </p:cNvPicPr>
          <p:nvPr/>
        </p:nvPicPr>
        <p:blipFill>
          <a:blip r:embed="rId2"/>
          <a:stretch>
            <a:fillRect/>
          </a:stretch>
        </p:blipFill>
        <p:spPr>
          <a:xfrm rot="840000">
            <a:off x="8634095" y="4452620"/>
            <a:ext cx="2769235" cy="1816735"/>
          </a:xfrm>
          <a:prstGeom prst="rect">
            <a:avLst/>
          </a:prstGeom>
          <a:ln w="41275">
            <a:solidFill>
              <a:schemeClr val="tx1"/>
            </a:solid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2540" y="-3175"/>
            <a:ext cx="12197715" cy="6894830"/>
          </a:xfrm>
          <a:prstGeom prst="rect">
            <a:avLst/>
          </a:prstGeom>
        </p:spPr>
      </p:pic>
      <p:sp>
        <p:nvSpPr>
          <p:cNvPr id="2" name="Title 1"/>
          <p:cNvSpPr>
            <a:spLocks noGrp="1"/>
          </p:cNvSpPr>
          <p:nvPr>
            <p:ph type="title"/>
          </p:nvPr>
        </p:nvSpPr>
        <p:spPr>
          <a:xfrm>
            <a:off x="628650" y="87471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Economic situation</a:t>
            </a:r>
            <a:endParaRPr lang="en-US">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229610" y="2152015"/>
            <a:ext cx="5775960" cy="2306955"/>
          </a:xfrm>
          <a:prstGeom prst="rect">
            <a:avLst/>
          </a:prstGeom>
          <a:noFill/>
        </p:spPr>
        <p:txBody>
          <a:bodyPr wrap="square" rtlCol="0">
            <a:spAutoFit/>
          </a:bodyPr>
          <a:p>
            <a:pPr algn="l"/>
            <a:r>
              <a:rPr lang="en-US">
                <a:solidFill>
                  <a:schemeClr val="accent6">
                    <a:lumMod val="50000"/>
                  </a:schemeClr>
                </a:solidFill>
                <a:latin typeface="Times New Roman" panose="02020603050405020304" charset="0"/>
                <a:cs typeface="Times New Roman" panose="02020603050405020304" charset="0"/>
              </a:rPr>
              <a:t>The achievement of the national state allowed the Romanian nation to capitalize on its energy and its creative capacities for the economic progress of the development of science, education and culture. Evolving within the parliamentary democracy regime, Romania enrolled in the interwar years on the trajectory of a modern life, bringing to the international level a substantial contribution to peace and security.</a:t>
            </a:r>
            <a:endParaRPr lang="en-US">
              <a:solidFill>
                <a:schemeClr val="accent6">
                  <a:lumMod val="50000"/>
                </a:schemeClr>
              </a:solidFill>
              <a:latin typeface="Times New Roman" panose="02020603050405020304" charset="0"/>
              <a:cs typeface="Times New Roman" panose="0202060305040502030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2540" y="-3175"/>
            <a:ext cx="12197715" cy="6894830"/>
          </a:xfrm>
          <a:prstGeom prst="rect">
            <a:avLst/>
          </a:prstGeom>
        </p:spPr>
      </p:pic>
      <p:sp>
        <p:nvSpPr>
          <p:cNvPr id="2" name="Title 1"/>
          <p:cNvSpPr>
            <a:spLocks noGrp="1"/>
          </p:cNvSpPr>
          <p:nvPr>
            <p:ph type="title"/>
          </p:nvPr>
        </p:nvSpPr>
        <p:spPr>
          <a:xfrm>
            <a:off x="628650" y="87471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Economic situation</a:t>
            </a:r>
            <a:endParaRPr lang="en-US">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229610" y="2152015"/>
            <a:ext cx="5775960" cy="3415030"/>
          </a:xfrm>
          <a:prstGeom prst="rect">
            <a:avLst/>
          </a:prstGeom>
          <a:noFill/>
        </p:spPr>
        <p:txBody>
          <a:bodyPr wrap="square" rtlCol="0">
            <a:spAutoFit/>
          </a:bodyPr>
          <a:p>
            <a:pPr algn="l"/>
            <a:r>
              <a:rPr lang="en-GB" dirty="0" smtClean="0">
                <a:solidFill>
                  <a:schemeClr val="accent6">
                    <a:lumMod val="50000"/>
                  </a:schemeClr>
                </a:solidFill>
                <a:latin typeface="Times New Roman" panose="02020603050405020304" charset="0"/>
                <a:cs typeface="Times New Roman" panose="02020603050405020304" charset="0"/>
                <a:sym typeface="+mn-ea"/>
              </a:rPr>
              <a:t>In that period, the country’s population </a:t>
            </a:r>
            <a:r>
              <a:rPr lang="en-GB" dirty="0" err="1" smtClean="0">
                <a:solidFill>
                  <a:schemeClr val="accent6">
                    <a:lumMod val="50000"/>
                  </a:schemeClr>
                </a:solidFill>
                <a:latin typeface="Times New Roman" panose="02020603050405020304" charset="0"/>
                <a:cs typeface="Times New Roman" panose="02020603050405020304" charset="0"/>
                <a:sym typeface="+mn-ea"/>
              </a:rPr>
              <a:t>doubled,the</a:t>
            </a:r>
            <a:r>
              <a:rPr lang="en-GB" dirty="0" smtClean="0">
                <a:solidFill>
                  <a:schemeClr val="accent6">
                    <a:lumMod val="50000"/>
                  </a:schemeClr>
                </a:solidFill>
                <a:latin typeface="Times New Roman" panose="02020603050405020304" charset="0"/>
                <a:cs typeface="Times New Roman" panose="02020603050405020304" charset="0"/>
                <a:sym typeface="+mn-ea"/>
              </a:rPr>
              <a:t> agricultural area grew from 6,5 million ha to 14,5 million </a:t>
            </a:r>
            <a:r>
              <a:rPr lang="en-GB" dirty="0" err="1" smtClean="0">
                <a:solidFill>
                  <a:schemeClr val="accent6">
                    <a:lumMod val="50000"/>
                  </a:schemeClr>
                </a:solidFill>
                <a:latin typeface="Times New Roman" panose="02020603050405020304" charset="0"/>
                <a:cs typeface="Times New Roman" panose="02020603050405020304" charset="0"/>
                <a:sym typeface="+mn-ea"/>
              </a:rPr>
              <a:t>ha,the</a:t>
            </a:r>
            <a:r>
              <a:rPr lang="en-GB" dirty="0" smtClean="0">
                <a:solidFill>
                  <a:schemeClr val="accent6">
                    <a:lumMod val="50000"/>
                  </a:schemeClr>
                </a:solidFill>
                <a:latin typeface="Times New Roman" panose="02020603050405020304" charset="0"/>
                <a:cs typeface="Times New Roman" panose="02020603050405020304" charset="0"/>
                <a:sym typeface="+mn-ea"/>
              </a:rPr>
              <a:t> railway network extended from 4200Km to 11000 Km.</a:t>
            </a:r>
            <a:endParaRPr lang="en-GB" dirty="0" smtClean="0">
              <a:solidFill>
                <a:schemeClr val="accent6">
                  <a:lumMod val="50000"/>
                </a:schemeClr>
              </a:solidFill>
              <a:latin typeface="Times New Roman" panose="02020603050405020304" charset="0"/>
              <a:cs typeface="Times New Roman" panose="02020603050405020304" charset="0"/>
            </a:endParaRPr>
          </a:p>
          <a:p>
            <a:pPr algn="l"/>
            <a:r>
              <a:rPr lang="en-GB" dirty="0" smtClean="0">
                <a:solidFill>
                  <a:schemeClr val="accent6">
                    <a:lumMod val="50000"/>
                  </a:schemeClr>
                </a:solidFill>
                <a:latin typeface="Times New Roman" panose="02020603050405020304" charset="0"/>
                <a:cs typeface="Times New Roman" panose="02020603050405020304" charset="0"/>
                <a:sym typeface="+mn-ea"/>
              </a:rPr>
              <a:t>But Romania’s economy was ruined after WW1, and from a cereal exporter became an importer after the war. </a:t>
            </a:r>
            <a:endParaRPr lang="en-GB" dirty="0" smtClean="0">
              <a:solidFill>
                <a:schemeClr val="accent6">
                  <a:lumMod val="50000"/>
                </a:schemeClr>
              </a:solidFill>
              <a:latin typeface="Times New Roman" panose="02020603050405020304" charset="0"/>
              <a:cs typeface="Times New Roman" panose="02020603050405020304" charset="0"/>
            </a:endParaRPr>
          </a:p>
          <a:p>
            <a:pPr algn="l"/>
            <a:r>
              <a:rPr lang="en-GB" dirty="0" smtClean="0">
                <a:solidFill>
                  <a:schemeClr val="accent6">
                    <a:lumMod val="50000"/>
                  </a:schemeClr>
                </a:solidFill>
                <a:latin typeface="Times New Roman" panose="02020603050405020304" charset="0"/>
                <a:cs typeface="Times New Roman" panose="02020603050405020304" charset="0"/>
                <a:sym typeface="+mn-ea"/>
              </a:rPr>
              <a:t>To restore the economy and to ensure Romania's economic independence as soon as possible, the Romanian state has been involved in supporting Romania's rebuilding and economic recovery.</a:t>
            </a:r>
            <a:endParaRPr lang="en-GB" dirty="0" smtClean="0">
              <a:solidFill>
                <a:schemeClr val="accent6">
                  <a:lumMod val="50000"/>
                </a:schemeClr>
              </a:solidFill>
              <a:latin typeface="Times New Roman" panose="02020603050405020304" charset="0"/>
              <a:cs typeface="Times New Roman" panose="02020603050405020304" charset="0"/>
            </a:endParaRPr>
          </a:p>
          <a:p>
            <a:pPr algn="l"/>
            <a:endParaRPr lang="en-GB" dirty="0" smtClean="0">
              <a:solidFill>
                <a:schemeClr val="accent6">
                  <a:lumMod val="50000"/>
                </a:schemeClr>
              </a:solidFill>
              <a:latin typeface="Times New Roman" panose="02020603050405020304" charset="0"/>
              <a:cs typeface="Times New Roman" panose="02020603050405020304" charset="0"/>
            </a:endParaRPr>
          </a:p>
          <a:p>
            <a:pPr algn="l"/>
            <a:endParaRPr lang="en-GB" dirty="0" smtClean="0">
              <a:solidFill>
                <a:schemeClr val="accent6">
                  <a:lumMod val="50000"/>
                </a:schemeClr>
              </a:solidFill>
              <a:latin typeface="Times New Roman" panose="02020603050405020304" charset="0"/>
              <a:cs typeface="Times New Roman" panose="02020603050405020304" charset="0"/>
            </a:endParaRPr>
          </a:p>
        </p:txBody>
      </p:sp>
      <p:pic>
        <p:nvPicPr>
          <p:cNvPr id="7" name="Imagine 3" descr="a122cf917b0931365397ac36fcdd2b9e-1465293-700_700.jpg"/>
          <p:cNvPicPr>
            <a:picLocks noChangeAspect="1"/>
          </p:cNvPicPr>
          <p:nvPr/>
        </p:nvPicPr>
        <p:blipFill>
          <a:blip r:embed="rId2"/>
          <a:srcRect l="9123" r="3713" b="3473"/>
          <a:stretch>
            <a:fillRect/>
          </a:stretch>
        </p:blipFill>
        <p:spPr>
          <a:xfrm>
            <a:off x="1193165" y="2118995"/>
            <a:ext cx="1729105" cy="2965450"/>
          </a:xfrm>
          <a:prstGeom prst="rect">
            <a:avLst/>
          </a:prstGeom>
        </p:spPr>
      </p:pic>
      <p:pic>
        <p:nvPicPr>
          <p:cNvPr id="8" name="Imagine 4" descr="246288766-4627164-700_700.jpg"/>
          <p:cNvPicPr>
            <a:picLocks noChangeAspect="1"/>
          </p:cNvPicPr>
          <p:nvPr/>
        </p:nvPicPr>
        <p:blipFill>
          <a:blip r:embed="rId3"/>
          <a:stretch>
            <a:fillRect/>
          </a:stretch>
        </p:blipFill>
        <p:spPr>
          <a:xfrm>
            <a:off x="5407660" y="4774565"/>
            <a:ext cx="3341370" cy="1854835"/>
          </a:xfrm>
          <a:prstGeom prst="rect">
            <a:avLst/>
          </a:prstGeom>
        </p:spPr>
      </p:pic>
      <p:pic>
        <p:nvPicPr>
          <p:cNvPr id="9" name="Imagine 5" descr="3482.jpg"/>
          <p:cNvPicPr>
            <a:picLocks noChangeAspect="1"/>
          </p:cNvPicPr>
          <p:nvPr/>
        </p:nvPicPr>
        <p:blipFill>
          <a:blip r:embed="rId4"/>
          <a:srcRect t="17104" b="5987"/>
          <a:stretch>
            <a:fillRect/>
          </a:stretch>
        </p:blipFill>
        <p:spPr>
          <a:xfrm>
            <a:off x="9005570" y="2407285"/>
            <a:ext cx="1928495" cy="2104390"/>
          </a:xfrm>
          <a:prstGeom prst="rect">
            <a:avLst/>
          </a:prstGeom>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2540" y="-10795"/>
            <a:ext cx="12197715" cy="6894830"/>
          </a:xfrm>
          <a:prstGeom prst="rect">
            <a:avLst/>
          </a:prstGeom>
        </p:spPr>
      </p:pic>
      <p:sp>
        <p:nvSpPr>
          <p:cNvPr id="2" name="Title 1"/>
          <p:cNvSpPr>
            <a:spLocks noGrp="1"/>
          </p:cNvSpPr>
          <p:nvPr>
            <p:ph type="title"/>
          </p:nvPr>
        </p:nvSpPr>
        <p:spPr>
          <a:xfrm>
            <a:off x="570865" y="77946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Artistic Situation</a:t>
            </a:r>
            <a:endParaRPr lang="en-US">
              <a:solidFill>
                <a:schemeClr val="accent6">
                  <a:lumMod val="50000"/>
                </a:schemeClr>
              </a:solidFill>
              <a:latin typeface="Times New Roman" panose="02020603050405020304" charset="0"/>
              <a:cs typeface="Times New Roman" panose="02020603050405020304" charset="0"/>
            </a:endParaRPr>
          </a:p>
        </p:txBody>
      </p:sp>
      <p:sp>
        <p:nvSpPr>
          <p:cNvPr id="3" name="Text Box 2"/>
          <p:cNvSpPr txBox="1"/>
          <p:nvPr/>
        </p:nvSpPr>
        <p:spPr>
          <a:xfrm>
            <a:off x="3126105" y="1913890"/>
            <a:ext cx="6080760" cy="3138170"/>
          </a:xfrm>
          <a:prstGeom prst="rect">
            <a:avLst/>
          </a:prstGeom>
          <a:noFill/>
        </p:spPr>
        <p:txBody>
          <a:bodyPr wrap="square" rtlCol="0">
            <a:spAutoFit/>
          </a:bodyPr>
          <a:p>
            <a:pPr algn="l"/>
            <a:r>
              <a:rPr lang="en-US">
                <a:solidFill>
                  <a:schemeClr val="accent6">
                    <a:lumMod val="50000"/>
                  </a:schemeClr>
                </a:solidFill>
                <a:latin typeface="Times New Roman" panose="02020603050405020304" charset="0"/>
                <a:cs typeface="Times New Roman" panose="02020603050405020304" charset="0"/>
              </a:rPr>
              <a:t>Works inspired both by the moments of glory of the Romanian soldiers during the battles and the everyday life of those under arms, in trenches, resting, or in preparation for combat are presented in portraits of suggestive figures and emblematic personalities of the time such as: King Ferdinand I and Queen Maria, generals, officers and simple soldiers, whether they became heroes or anonymous men.</a:t>
            </a:r>
            <a:endParaRPr lang="en-US">
              <a:solidFill>
                <a:schemeClr val="accent6">
                  <a:lumMod val="50000"/>
                </a:schemeClr>
              </a:solidFill>
              <a:latin typeface="Times New Roman" panose="02020603050405020304" charset="0"/>
              <a:cs typeface="Times New Roman" panose="02020603050405020304" charset="0"/>
            </a:endParaRPr>
          </a:p>
          <a:p>
            <a:pPr algn="l"/>
            <a:r>
              <a:rPr lang="en-US">
                <a:solidFill>
                  <a:schemeClr val="accent6">
                    <a:lumMod val="50000"/>
                  </a:schemeClr>
                </a:solidFill>
                <a:latin typeface="Times New Roman" panose="02020603050405020304" charset="0"/>
                <a:cs typeface="Times New Roman" panose="02020603050405020304" charset="0"/>
              </a:rPr>
              <a:t>Two classics of interwar Romanian painting, Camil Ressu and Costin Petrescu were direct participants in the campaigns during the War, as well as a collection of weapons and uniforms from 1914-1918. </a:t>
            </a:r>
            <a:r>
              <a:rPr lang="en-GB" dirty="0" smtClean="0">
                <a:solidFill>
                  <a:schemeClr val="accent6">
                    <a:lumMod val="50000"/>
                  </a:schemeClr>
                </a:solidFill>
                <a:latin typeface="Times New Roman" panose="02020603050405020304" charset="0"/>
                <a:cs typeface="Times New Roman" panose="02020603050405020304" charset="0"/>
                <a:sym typeface="+mn-ea"/>
              </a:rPr>
              <a:t>1918 it’s also known as the </a:t>
            </a:r>
            <a:r>
              <a:rPr lang="en-GB" b="1" dirty="0" smtClean="0">
                <a:solidFill>
                  <a:schemeClr val="accent6">
                    <a:lumMod val="50000"/>
                  </a:schemeClr>
                </a:solidFill>
                <a:latin typeface="Times New Roman" panose="02020603050405020304" charset="0"/>
                <a:cs typeface="Times New Roman" panose="02020603050405020304" charset="0"/>
                <a:sym typeface="+mn-ea"/>
              </a:rPr>
              <a:t>Gold </a:t>
            </a:r>
            <a:r>
              <a:rPr lang="en-US" altLang="en-GB" b="1" dirty="0" smtClean="0">
                <a:solidFill>
                  <a:schemeClr val="accent6">
                    <a:lumMod val="50000"/>
                  </a:schemeClr>
                </a:solidFill>
                <a:latin typeface="Times New Roman" panose="02020603050405020304" charset="0"/>
                <a:cs typeface="Times New Roman" panose="02020603050405020304" charset="0"/>
                <a:sym typeface="+mn-ea"/>
              </a:rPr>
              <a:t>E</a:t>
            </a:r>
            <a:r>
              <a:rPr lang="en-GB" b="1" dirty="0" smtClean="0">
                <a:solidFill>
                  <a:schemeClr val="accent6">
                    <a:lumMod val="50000"/>
                  </a:schemeClr>
                </a:solidFill>
                <a:latin typeface="Times New Roman" panose="02020603050405020304" charset="0"/>
                <a:cs typeface="Times New Roman" panose="02020603050405020304" charset="0"/>
                <a:sym typeface="+mn-ea"/>
              </a:rPr>
              <a:t>ra</a:t>
            </a:r>
            <a:r>
              <a:rPr lang="en-GB" dirty="0" smtClean="0">
                <a:solidFill>
                  <a:schemeClr val="accent6">
                    <a:lumMod val="50000"/>
                  </a:schemeClr>
                </a:solidFill>
                <a:latin typeface="Times New Roman" panose="02020603050405020304" charset="0"/>
                <a:cs typeface="Times New Roman" panose="02020603050405020304" charset="0"/>
                <a:sym typeface="+mn-ea"/>
              </a:rPr>
              <a:t> for art.</a:t>
            </a:r>
            <a:r>
              <a:rPr lang="en-GB" dirty="0" smtClean="0">
                <a:sym typeface="+mn-ea"/>
              </a:rPr>
              <a:t> </a:t>
            </a:r>
            <a:endParaRPr lang="en-US">
              <a:solidFill>
                <a:schemeClr val="accent6">
                  <a:lumMod val="50000"/>
                </a:schemeClr>
              </a:solidFill>
              <a:latin typeface="Times New Roman" panose="02020603050405020304" charset="0"/>
              <a:cs typeface="Times New Roman" panose="0202060305040502030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7320080 (1)"/>
          <p:cNvPicPr>
            <a:picLocks noChangeAspect="1"/>
          </p:cNvPicPr>
          <p:nvPr>
            <p:ph idx="1"/>
          </p:nvPr>
        </p:nvPicPr>
        <p:blipFill>
          <a:blip r:embed="rId1"/>
          <a:stretch>
            <a:fillRect/>
          </a:stretch>
        </p:blipFill>
        <p:spPr>
          <a:xfrm>
            <a:off x="-3175" y="-18415"/>
            <a:ext cx="12197715" cy="6894830"/>
          </a:xfrm>
          <a:prstGeom prst="rect">
            <a:avLst/>
          </a:prstGeom>
        </p:spPr>
      </p:pic>
      <p:sp>
        <p:nvSpPr>
          <p:cNvPr id="2" name="Title 1"/>
          <p:cNvSpPr>
            <a:spLocks noGrp="1"/>
          </p:cNvSpPr>
          <p:nvPr>
            <p:ph type="title"/>
          </p:nvPr>
        </p:nvSpPr>
        <p:spPr>
          <a:xfrm>
            <a:off x="609600" y="883603"/>
            <a:ext cx="10972800" cy="1143000"/>
          </a:xfrm>
        </p:spPr>
        <p:txBody>
          <a:bodyPr/>
          <a:p>
            <a:r>
              <a:rPr lang="en-US">
                <a:solidFill>
                  <a:schemeClr val="accent6">
                    <a:lumMod val="50000"/>
                  </a:schemeClr>
                </a:solidFill>
                <a:latin typeface="Times New Roman" panose="02020603050405020304" charset="0"/>
                <a:cs typeface="Times New Roman" panose="02020603050405020304" charset="0"/>
              </a:rPr>
              <a:t>Artists on the </a:t>
            </a:r>
            <a:br>
              <a:rPr lang="en-US">
                <a:solidFill>
                  <a:schemeClr val="accent6">
                    <a:lumMod val="50000"/>
                  </a:schemeClr>
                </a:solidFill>
                <a:latin typeface="Times New Roman" panose="02020603050405020304" charset="0"/>
                <a:cs typeface="Times New Roman" panose="02020603050405020304" charset="0"/>
              </a:rPr>
            </a:br>
            <a:r>
              <a:rPr lang="en-US">
                <a:solidFill>
                  <a:schemeClr val="accent6">
                    <a:lumMod val="50000"/>
                  </a:schemeClr>
                </a:solidFill>
                <a:latin typeface="Times New Roman" panose="02020603050405020304" charset="0"/>
                <a:cs typeface="Times New Roman" panose="02020603050405020304" charset="0"/>
              </a:rPr>
              <a:t>battlefield</a:t>
            </a:r>
            <a:endParaRPr lang="en-US">
              <a:solidFill>
                <a:schemeClr val="accent6">
                  <a:lumMod val="50000"/>
                </a:schemeClr>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2"/>
          <a:stretch>
            <a:fillRect/>
          </a:stretch>
        </p:blipFill>
        <p:spPr>
          <a:xfrm>
            <a:off x="3589020" y="2185670"/>
            <a:ext cx="5013960" cy="3041650"/>
          </a:xfrm>
          <a:prstGeom prst="rect">
            <a:avLst/>
          </a:prstGeom>
          <a:ln w="34925">
            <a:gradFill>
              <a:gsLst>
                <a:gs pos="0">
                  <a:schemeClr val="accent6">
                    <a:lumMod val="50000"/>
                  </a:schemeClr>
                </a:gs>
                <a:gs pos="74000">
                  <a:schemeClr val="accent6">
                    <a:lumMod val="50000"/>
                  </a:schemeClr>
                </a:gs>
                <a:gs pos="33000">
                  <a:schemeClr val="accent6">
                    <a:lumMod val="50000"/>
                  </a:schemeClr>
                </a:gs>
              </a:gsLst>
              <a:path path="rect">
                <a:fillToRect l="50000" t="50000" r="50000" b="50000"/>
              </a:path>
              <a:tileRect/>
            </a:gradFill>
          </a:ln>
        </p:spPr>
      </p:pic>
    </p:spTree>
  </p:cSld>
  <p:clrMapOvr>
    <a:masterClrMapping/>
  </p:clrMapOvr>
  <p:transitio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3241</Words>
  <Application>WPS Presentation</Application>
  <PresentationFormat>Widescreen</PresentationFormat>
  <Paragraphs>67</Paragraphs>
  <Slides>12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12</vt:i4>
      </vt:variant>
    </vt:vector>
  </HeadingPairs>
  <TitlesOfParts>
    <vt:vector size="22" baseType="lpstr">
      <vt:lpstr>Arial</vt:lpstr>
      <vt:lpstr>SimSun</vt:lpstr>
      <vt:lpstr>Wingdings</vt:lpstr>
      <vt:lpstr>Times New Roman</vt:lpstr>
      <vt:lpstr>Great Vibes</vt:lpstr>
      <vt:lpstr>Wingdings</vt:lpstr>
      <vt:lpstr>Microsoft YaHei</vt:lpstr>
      <vt:lpstr>Arial Unicode MS</vt:lpstr>
      <vt:lpstr>Calibri</vt:lpstr>
      <vt:lpstr>Default Design</vt:lpstr>
      <vt:lpstr>Romania 1918</vt:lpstr>
      <vt:lpstr>Content</vt:lpstr>
      <vt:lpstr>Introduction A short story</vt:lpstr>
      <vt:lpstr>Political situation</vt:lpstr>
      <vt:lpstr>Political Situation</vt:lpstr>
      <vt:lpstr>Economic situation</vt:lpstr>
      <vt:lpstr>Economic situation</vt:lpstr>
      <vt:lpstr>Artistic Situation</vt:lpstr>
      <vt:lpstr>Artists on the  battlefield</vt:lpstr>
      <vt:lpstr>Portofolio</vt:lpstr>
      <vt:lpstr>Portofolio</vt:lpstr>
      <vt:lpstr>Ending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Romania 1918</dc:title>
  <dc:creator>EternalGaming</dc:creator>
  <cp:lastModifiedBy>EternalGaming</cp:lastModifiedBy>
  <cp:revision>12</cp:revision>
  <dcterms:created xsi:type="dcterms:W3CDTF">2019-01-25T11:09:00Z</dcterms:created>
  <dcterms:modified xsi:type="dcterms:W3CDTF">2019-02-02T19:51:54Z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1033-10.2.0.7635</vt:lpwstr>
  </property>
</Properties>
</file>