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95" r:id="rId3"/>
    <p:sldId id="330" r:id="rId4"/>
    <p:sldId id="331" r:id="rId5"/>
    <p:sldId id="332" r:id="rId6"/>
    <p:sldId id="334" r:id="rId7"/>
    <p:sldId id="335" r:id="rId8"/>
    <p:sldId id="336" r:id="rId9"/>
    <p:sldId id="337" r:id="rId10"/>
    <p:sldId id="333" r:id="rId11"/>
    <p:sldId id="296" r:id="rId12"/>
    <p:sldId id="294" r:id="rId13"/>
    <p:sldId id="290" r:id="rId14"/>
    <p:sldId id="257" r:id="rId15"/>
    <p:sldId id="291" r:id="rId16"/>
    <p:sldId id="281" r:id="rId17"/>
    <p:sldId id="284" r:id="rId18"/>
    <p:sldId id="283" r:id="rId19"/>
    <p:sldId id="258" r:id="rId20"/>
    <p:sldId id="264" r:id="rId21"/>
    <p:sldId id="265" r:id="rId22"/>
    <p:sldId id="272" r:id="rId23"/>
    <p:sldId id="259" r:id="rId24"/>
    <p:sldId id="292" r:id="rId25"/>
    <p:sldId id="285" r:id="rId26"/>
    <p:sldId id="273" r:id="rId27"/>
    <p:sldId id="274" r:id="rId28"/>
    <p:sldId id="293" r:id="rId29"/>
    <p:sldId id="275" r:id="rId30"/>
    <p:sldId id="276" r:id="rId31"/>
    <p:sldId id="260" r:id="rId32"/>
    <p:sldId id="261" r:id="rId33"/>
    <p:sldId id="270" r:id="rId34"/>
    <p:sldId id="271" r:id="rId35"/>
    <p:sldId id="288" r:id="rId36"/>
    <p:sldId id="321" r:id="rId37"/>
    <p:sldId id="322" r:id="rId38"/>
    <p:sldId id="323" r:id="rId39"/>
    <p:sldId id="324" r:id="rId40"/>
    <p:sldId id="325" r:id="rId41"/>
    <p:sldId id="326" r:id="rId42"/>
    <p:sldId id="327" r:id="rId43"/>
    <p:sldId id="328" r:id="rId44"/>
    <p:sldId id="329"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3" r:id="rId60"/>
    <p:sldId id="311" r:id="rId61"/>
    <p:sldId id="312" r:id="rId62"/>
    <p:sldId id="314" r:id="rId63"/>
    <p:sldId id="315" r:id="rId64"/>
    <p:sldId id="316" r:id="rId65"/>
    <p:sldId id="317" r:id="rId66"/>
    <p:sldId id="318" r:id="rId67"/>
    <p:sldId id="319" r:id="rId68"/>
    <p:sldId id="320" r:id="rId69"/>
    <p:sldId id="338" r:id="rId70"/>
    <p:sldId id="266" r:id="rId71"/>
    <p:sldId id="339" r:id="rId72"/>
    <p:sldId id="340" r:id="rId73"/>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552" autoAdjust="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9" name="8 Alt Başlık"/>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tr-TR"/>
              <a:t>Asıl alt başlık stilini düzenlemek için tıklatın</a:t>
            </a:r>
            <a:endParaRPr kumimoji="0" lang="en-US"/>
          </a:p>
        </p:txBody>
      </p:sp>
      <p:sp>
        <p:nvSpPr>
          <p:cNvPr id="28" name="27 Başlık"/>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tr-TR"/>
              <a:t>Asıl başlık stili için tıklatın</a:t>
            </a:r>
            <a:endParaRPr kumimoji="0" lang="en-US"/>
          </a:p>
        </p:txBody>
      </p:sp>
      <p:cxnSp>
        <p:nvCxnSpPr>
          <p:cNvPr id="8" name="7 Düz Bağlayıcı"/>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12 Düz Bağlayıcı"/>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13 Oval"/>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14 Veri Yer Tutucusu"/>
          <p:cNvSpPr>
            <a:spLocks noGrp="1"/>
          </p:cNvSpPr>
          <p:nvPr>
            <p:ph type="dt" sz="half" idx="10"/>
          </p:nvPr>
        </p:nvSpPr>
        <p:spPr/>
        <p:txBody>
          <a:bodyPr/>
          <a:lstStyle/>
          <a:p>
            <a:endParaRPr lang="tr-TR" altLang="en-US"/>
          </a:p>
        </p:txBody>
      </p:sp>
      <p:sp>
        <p:nvSpPr>
          <p:cNvPr id="16" name="15 Slayt Numarası Yer Tutucusu"/>
          <p:cNvSpPr>
            <a:spLocks noGrp="1"/>
          </p:cNvSpPr>
          <p:nvPr>
            <p:ph type="sldNum" sz="quarter" idx="11"/>
          </p:nvPr>
        </p:nvSpPr>
        <p:spPr/>
        <p:txBody>
          <a:bodyPr/>
          <a:lstStyle/>
          <a:p>
            <a:fld id="{8DADBB38-5D43-4176-83B1-6325B53E8AD5}" type="slidenum">
              <a:rPr lang="tr-TR" altLang="en-US" smtClean="0"/>
              <a:pPr/>
              <a:t>‹nr.›</a:t>
            </a:fld>
            <a:endParaRPr lang="tr-TR" altLang="en-US"/>
          </a:p>
        </p:txBody>
      </p:sp>
      <p:sp>
        <p:nvSpPr>
          <p:cNvPr id="17" name="16 Altbilgi Yer Tutucusu"/>
          <p:cNvSpPr>
            <a:spLocks noGrp="1"/>
          </p:cNvSpPr>
          <p:nvPr>
            <p:ph type="ftr" sz="quarter" idx="12"/>
          </p:nvPr>
        </p:nvSpPr>
        <p:spPr/>
        <p:txBody>
          <a:bodyPr/>
          <a:lstStyle/>
          <a:p>
            <a:endParaRPr lang="tr-T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3" name="2 Dikey Metin Yer Tutucusu"/>
          <p:cNvSpPr>
            <a:spLocks noGrp="1"/>
          </p:cNvSpPr>
          <p:nvPr>
            <p:ph type="body" orient="vert" idx="1"/>
          </p:nvPr>
        </p:nvSpPr>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endParaRPr lang="tr-TR" altLang="en-US"/>
          </a:p>
        </p:txBody>
      </p:sp>
      <p:sp>
        <p:nvSpPr>
          <p:cNvPr id="5" name="4 Altbilgi Yer Tutucusu"/>
          <p:cNvSpPr>
            <a:spLocks noGrp="1"/>
          </p:cNvSpPr>
          <p:nvPr>
            <p:ph type="ftr" sz="quarter" idx="11"/>
          </p:nvPr>
        </p:nvSpPr>
        <p:spPr/>
        <p:txBody>
          <a:bodyPr/>
          <a:lstStyle/>
          <a:p>
            <a:endParaRPr lang="tr-TR" altLang="en-US"/>
          </a:p>
        </p:txBody>
      </p:sp>
      <p:sp>
        <p:nvSpPr>
          <p:cNvPr id="6" name="5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kumimoji="0" lang="tr-TR"/>
              <a:t>Asıl başlık stili için tıklatın</a:t>
            </a:r>
            <a:endParaRPr kumimoji="0" lang="en-US"/>
          </a:p>
        </p:txBody>
      </p:sp>
      <p:sp>
        <p:nvSpPr>
          <p:cNvPr id="3" name="2 Dikey Metin Yer Tutucusu"/>
          <p:cNvSpPr>
            <a:spLocks noGrp="1"/>
          </p:cNvSpPr>
          <p:nvPr>
            <p:ph type="body" orient="vert" idx="1"/>
          </p:nvPr>
        </p:nvSpPr>
        <p:spPr>
          <a:xfrm>
            <a:off x="457200" y="274638"/>
            <a:ext cx="6019800" cy="5851525"/>
          </a:xfrm>
        </p:spPr>
        <p:txBody>
          <a:bodyPr vert="eaVert"/>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4" name="3 Veri Yer Tutucusu"/>
          <p:cNvSpPr>
            <a:spLocks noGrp="1"/>
          </p:cNvSpPr>
          <p:nvPr>
            <p:ph type="dt" sz="half" idx="10"/>
          </p:nvPr>
        </p:nvSpPr>
        <p:spPr/>
        <p:txBody>
          <a:bodyPr/>
          <a:lstStyle/>
          <a:p>
            <a:endParaRPr lang="tr-TR" altLang="en-US"/>
          </a:p>
        </p:txBody>
      </p:sp>
      <p:sp>
        <p:nvSpPr>
          <p:cNvPr id="5" name="4 Altbilgi Yer Tutucusu"/>
          <p:cNvSpPr>
            <a:spLocks noGrp="1"/>
          </p:cNvSpPr>
          <p:nvPr>
            <p:ph type="ftr" sz="quarter" idx="11"/>
          </p:nvPr>
        </p:nvSpPr>
        <p:spPr/>
        <p:txBody>
          <a:bodyPr/>
          <a:lstStyle/>
          <a:p>
            <a:endParaRPr lang="tr-TR" altLang="en-US"/>
          </a:p>
        </p:txBody>
      </p:sp>
      <p:sp>
        <p:nvSpPr>
          <p:cNvPr id="6" name="5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9" name="8 İçerik Yer Tutucusu"/>
          <p:cNvSpPr>
            <a:spLocks noGrp="1"/>
          </p:cNvSpPr>
          <p:nvPr>
            <p:ph idx="1"/>
          </p:nvPr>
        </p:nvSpPr>
        <p:spPr>
          <a:xfrm>
            <a:off x="457200" y="1524000"/>
            <a:ext cx="8229600"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4" name="13 Veri Yer Tutucusu"/>
          <p:cNvSpPr>
            <a:spLocks noGrp="1"/>
          </p:cNvSpPr>
          <p:nvPr>
            <p:ph type="dt" sz="half" idx="14"/>
          </p:nvPr>
        </p:nvSpPr>
        <p:spPr/>
        <p:txBody>
          <a:bodyPr/>
          <a:lstStyle/>
          <a:p>
            <a:endParaRPr lang="tr-TR" altLang="en-US"/>
          </a:p>
        </p:txBody>
      </p:sp>
      <p:sp>
        <p:nvSpPr>
          <p:cNvPr id="15" name="14 Slayt Numarası Yer Tutucusu"/>
          <p:cNvSpPr>
            <a:spLocks noGrp="1"/>
          </p:cNvSpPr>
          <p:nvPr>
            <p:ph type="sldNum" sz="quarter" idx="15"/>
          </p:nvPr>
        </p:nvSpPr>
        <p:spPr/>
        <p:txBody>
          <a:bodyPr/>
          <a:lstStyle>
            <a:lvl1pPr algn="ctr">
              <a:defRPr/>
            </a:lvl1pPr>
          </a:lstStyle>
          <a:p>
            <a:fld id="{8DADBB38-5D43-4176-83B1-6325B53E8AD5}" type="slidenum">
              <a:rPr lang="tr-TR" altLang="en-US" smtClean="0"/>
              <a:pPr/>
              <a:t>‹nr.›</a:t>
            </a:fld>
            <a:endParaRPr lang="tr-TR" altLang="en-US"/>
          </a:p>
        </p:txBody>
      </p:sp>
      <p:sp>
        <p:nvSpPr>
          <p:cNvPr id="16" name="15 Altbilgi Yer Tutucusu"/>
          <p:cNvSpPr>
            <a:spLocks noGrp="1"/>
          </p:cNvSpPr>
          <p:nvPr>
            <p:ph type="ftr" sz="quarter" idx="16"/>
          </p:nvPr>
        </p:nvSpPr>
        <p:spPr/>
        <p:txBody>
          <a:bodyPr/>
          <a:lstStyle/>
          <a:p>
            <a:endParaRPr lang="tr-TR" altLang="en-US"/>
          </a:p>
        </p:txBody>
      </p:sp>
      <p:sp>
        <p:nvSpPr>
          <p:cNvPr id="17" name="16 Başlık"/>
          <p:cNvSpPr>
            <a:spLocks noGrp="1"/>
          </p:cNvSpPr>
          <p:nvPr>
            <p:ph type="title"/>
          </p:nvPr>
        </p:nvSpPr>
        <p:spPr/>
        <p:txBody>
          <a:bodyPr rtlCol="0" anchor="b" anchorCtr="0"/>
          <a:lstStyle/>
          <a:p>
            <a:r>
              <a:rPr kumimoji="0" lang="tr-TR"/>
              <a:t>Asıl başlık stili için tıklatın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4" name="3 Veri Yer Tutucusu"/>
          <p:cNvSpPr>
            <a:spLocks noGrp="1"/>
          </p:cNvSpPr>
          <p:nvPr>
            <p:ph type="dt" sz="half" idx="10"/>
          </p:nvPr>
        </p:nvSpPr>
        <p:spPr/>
        <p:txBody>
          <a:bodyPr/>
          <a:lstStyle/>
          <a:p>
            <a:endParaRPr lang="tr-TR" altLang="en-US"/>
          </a:p>
        </p:txBody>
      </p:sp>
      <p:sp>
        <p:nvSpPr>
          <p:cNvPr id="5" name="4 Altbilgi Yer Tutucusu"/>
          <p:cNvSpPr>
            <a:spLocks noGrp="1"/>
          </p:cNvSpPr>
          <p:nvPr>
            <p:ph type="ftr" sz="quarter" idx="11"/>
          </p:nvPr>
        </p:nvSpPr>
        <p:spPr/>
        <p:txBody>
          <a:bodyPr/>
          <a:lstStyle/>
          <a:p>
            <a:endParaRPr lang="tr-TR" altLang="en-US"/>
          </a:p>
        </p:txBody>
      </p:sp>
      <p:sp>
        <p:nvSpPr>
          <p:cNvPr id="6" name="5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
        <p:nvSpPr>
          <p:cNvPr id="2" name="1 Başlık"/>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tr-TR"/>
              <a:t>Asıl başlık stili için tıklatın</a:t>
            </a:r>
            <a:endParaRPr kumimoji="0" lang="en-US"/>
          </a:p>
        </p:txBody>
      </p:sp>
      <p:sp>
        <p:nvSpPr>
          <p:cNvPr id="3" name="2 Metin Yer Tutucusu"/>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tr-TR"/>
              <a:t>Asıl metin stillerini düzenlemek için tıklatın</a:t>
            </a:r>
          </a:p>
        </p:txBody>
      </p:sp>
      <p:cxnSp>
        <p:nvCxnSpPr>
          <p:cNvPr id="7" name="6 Düz Bağlayıcı"/>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5" name="4 Veri Yer Tutucusu"/>
          <p:cNvSpPr>
            <a:spLocks noGrp="1"/>
          </p:cNvSpPr>
          <p:nvPr>
            <p:ph type="dt" sz="half" idx="10"/>
          </p:nvPr>
        </p:nvSpPr>
        <p:spPr/>
        <p:txBody>
          <a:bodyPr/>
          <a:lstStyle/>
          <a:p>
            <a:endParaRPr lang="tr-TR" altLang="en-US"/>
          </a:p>
        </p:txBody>
      </p:sp>
      <p:sp>
        <p:nvSpPr>
          <p:cNvPr id="6" name="5 Altbilgi Yer Tutucusu"/>
          <p:cNvSpPr>
            <a:spLocks noGrp="1"/>
          </p:cNvSpPr>
          <p:nvPr>
            <p:ph type="ftr" sz="quarter" idx="11"/>
          </p:nvPr>
        </p:nvSpPr>
        <p:spPr/>
        <p:txBody>
          <a:bodyPr/>
          <a:lstStyle/>
          <a:p>
            <a:endParaRPr lang="tr-TR" altLang="en-US"/>
          </a:p>
        </p:txBody>
      </p:sp>
      <p:sp>
        <p:nvSpPr>
          <p:cNvPr id="7" name="6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
        <p:nvSpPr>
          <p:cNvPr id="2" name="1 Başlık"/>
          <p:cNvSpPr>
            <a:spLocks noGrp="1"/>
          </p:cNvSpPr>
          <p:nvPr>
            <p:ph type="title"/>
          </p:nvPr>
        </p:nvSpPr>
        <p:spPr/>
        <p:txBody>
          <a:bodyPr/>
          <a:lstStyle/>
          <a:p>
            <a:r>
              <a:rPr kumimoji="0" lang="tr-TR"/>
              <a:t>Asıl başlık stili için tıklatın</a:t>
            </a:r>
            <a:endParaRPr kumimoji="0" lang="en-US"/>
          </a:p>
        </p:txBody>
      </p:sp>
      <p:sp>
        <p:nvSpPr>
          <p:cNvPr id="11" name="10 İçerik Yer Tutucusu"/>
          <p:cNvSpPr>
            <a:spLocks noGrp="1"/>
          </p:cNvSpPr>
          <p:nvPr>
            <p:ph sz="half" idx="1"/>
          </p:nvPr>
        </p:nvSpPr>
        <p:spPr>
          <a:xfrm>
            <a:off x="457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13" name="12 İçerik Yer Tutucusu"/>
          <p:cNvSpPr>
            <a:spLocks noGrp="1"/>
          </p:cNvSpPr>
          <p:nvPr>
            <p:ph sz="half" idx="2"/>
          </p:nvPr>
        </p:nvSpPr>
        <p:spPr>
          <a:xfrm>
            <a:off x="4648200" y="1524000"/>
            <a:ext cx="4059936" cy="4572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9" name="8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
        <p:nvSpPr>
          <p:cNvPr id="8" name="7 Altbilgi Yer Tutucusu"/>
          <p:cNvSpPr>
            <a:spLocks noGrp="1"/>
          </p:cNvSpPr>
          <p:nvPr>
            <p:ph type="ftr" sz="quarter" idx="11"/>
          </p:nvPr>
        </p:nvSpPr>
        <p:spPr/>
        <p:txBody>
          <a:bodyPr/>
          <a:lstStyle/>
          <a:p>
            <a:endParaRPr lang="tr-TR" altLang="en-US"/>
          </a:p>
        </p:txBody>
      </p:sp>
      <p:sp>
        <p:nvSpPr>
          <p:cNvPr id="7" name="6 Veri Yer Tutucusu"/>
          <p:cNvSpPr>
            <a:spLocks noGrp="1"/>
          </p:cNvSpPr>
          <p:nvPr>
            <p:ph type="dt" sz="half" idx="10"/>
          </p:nvPr>
        </p:nvSpPr>
        <p:spPr/>
        <p:txBody>
          <a:bodyPr/>
          <a:lstStyle/>
          <a:p>
            <a:endParaRPr lang="tr-TR" altLang="en-US"/>
          </a:p>
        </p:txBody>
      </p:sp>
      <p:sp>
        <p:nvSpPr>
          <p:cNvPr id="3" name="2 Metin Yer Tutucusu"/>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sp>
        <p:nvSpPr>
          <p:cNvPr id="32" name="31 İçerik Yer Tutucusu"/>
          <p:cNvSpPr>
            <a:spLocks noGrp="1"/>
          </p:cNvSpPr>
          <p:nvPr>
            <p:ph sz="half" idx="2"/>
          </p:nvPr>
        </p:nvSpPr>
        <p:spPr>
          <a:xfrm>
            <a:off x="457200"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4" name="33 İçerik Yer Tutucusu"/>
          <p:cNvSpPr>
            <a:spLocks noGrp="1"/>
          </p:cNvSpPr>
          <p:nvPr>
            <p:ph sz="quarter" idx="4"/>
          </p:nvPr>
        </p:nvSpPr>
        <p:spPr>
          <a:xfrm>
            <a:off x="4649788" y="2201896"/>
            <a:ext cx="4038600" cy="3913632"/>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2" name="1 Başlık"/>
          <p:cNvSpPr>
            <a:spLocks noGrp="1"/>
          </p:cNvSpPr>
          <p:nvPr>
            <p:ph type="title"/>
          </p:nvPr>
        </p:nvSpPr>
        <p:spPr>
          <a:xfrm>
            <a:off x="457200" y="155448"/>
            <a:ext cx="8229600" cy="1143000"/>
          </a:xfrm>
        </p:spPr>
        <p:txBody>
          <a:bodyPr anchor="b" anchorCtr="0"/>
          <a:lstStyle>
            <a:lvl1pPr>
              <a:defRPr/>
            </a:lvl1pPr>
          </a:lstStyle>
          <a:p>
            <a:r>
              <a:rPr kumimoji="0" lang="tr-TR"/>
              <a:t>Asıl başlık stili için tıklatın</a:t>
            </a:r>
            <a:endParaRPr kumimoji="0" lang="en-US"/>
          </a:p>
        </p:txBody>
      </p:sp>
      <p:sp>
        <p:nvSpPr>
          <p:cNvPr id="12" name="11 Metin Yer Tutucusu"/>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tr-TR"/>
              <a:t>Asıl metin stillerini düzenlemek için tıklatın</a:t>
            </a:r>
          </a:p>
        </p:txBody>
      </p:sp>
      <p:cxnSp>
        <p:nvCxnSpPr>
          <p:cNvPr id="10" name="9 Düz Bağlayıcı"/>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16 Düz Bağlayıcı"/>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3" name="2 Veri Yer Tutucusu"/>
          <p:cNvSpPr>
            <a:spLocks noGrp="1"/>
          </p:cNvSpPr>
          <p:nvPr>
            <p:ph type="dt" sz="half" idx="10"/>
          </p:nvPr>
        </p:nvSpPr>
        <p:spPr/>
        <p:txBody>
          <a:bodyPr/>
          <a:lstStyle/>
          <a:p>
            <a:endParaRPr lang="tr-TR" altLang="en-US"/>
          </a:p>
        </p:txBody>
      </p:sp>
      <p:sp>
        <p:nvSpPr>
          <p:cNvPr id="4" name="3 Altbilgi Yer Tutucusu"/>
          <p:cNvSpPr>
            <a:spLocks noGrp="1"/>
          </p:cNvSpPr>
          <p:nvPr>
            <p:ph type="ftr" sz="quarter" idx="11"/>
          </p:nvPr>
        </p:nvSpPr>
        <p:spPr/>
        <p:txBody>
          <a:bodyPr/>
          <a:lstStyle/>
          <a:p>
            <a:endParaRPr lang="tr-TR" altLang="en-US"/>
          </a:p>
        </p:txBody>
      </p:sp>
      <p:sp>
        <p:nvSpPr>
          <p:cNvPr id="5" name="4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
        <p:nvSpPr>
          <p:cNvPr id="2" name="1 Başlık"/>
          <p:cNvSpPr>
            <a:spLocks noGrp="1"/>
          </p:cNvSpPr>
          <p:nvPr>
            <p:ph type="title"/>
          </p:nvPr>
        </p:nvSpPr>
        <p:spPr/>
        <p:txBody>
          <a:bodyPr/>
          <a:lstStyle/>
          <a:p>
            <a:r>
              <a:rPr kumimoji="0" lang="tr-TR"/>
              <a:t>Asıl başlık stili için tıklatın</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endParaRPr lang="tr-TR" altLang="en-US"/>
          </a:p>
        </p:txBody>
      </p:sp>
      <p:sp>
        <p:nvSpPr>
          <p:cNvPr id="3" name="2 Altbilgi Yer Tutucusu"/>
          <p:cNvSpPr>
            <a:spLocks noGrp="1"/>
          </p:cNvSpPr>
          <p:nvPr>
            <p:ph type="ftr" sz="quarter" idx="11"/>
          </p:nvPr>
        </p:nvSpPr>
        <p:spPr/>
        <p:txBody>
          <a:bodyPr/>
          <a:lstStyle/>
          <a:p>
            <a:endParaRPr lang="tr-TR" altLang="en-US"/>
          </a:p>
        </p:txBody>
      </p:sp>
      <p:sp>
        <p:nvSpPr>
          <p:cNvPr id="4" name="3 Slayt Numarası Yer Tutucusu"/>
          <p:cNvSpPr>
            <a:spLocks noGrp="1"/>
          </p:cNvSpPr>
          <p:nvPr>
            <p:ph type="sldNum" sz="quarter" idx="12"/>
          </p:nvPr>
        </p:nvSpPr>
        <p:spPr/>
        <p:txBody>
          <a:bodyPr/>
          <a:lstStyle/>
          <a:p>
            <a:fld id="{8DADBB38-5D43-4176-83B1-6325B53E8AD5}" type="slidenum">
              <a:rPr lang="tr-TR" altLang="en-US" smtClean="0"/>
              <a:pPr/>
              <a:t>‹nr.›</a:t>
            </a:fld>
            <a:endParaRPr lang="tr-T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9" name="28 İçerik Yer Tutucusu"/>
          <p:cNvSpPr>
            <a:spLocks noGrp="1"/>
          </p:cNvSpPr>
          <p:nvPr>
            <p:ph sz="quarter" idx="1"/>
          </p:nvPr>
        </p:nvSpPr>
        <p:spPr>
          <a:xfrm>
            <a:off x="457200" y="457200"/>
            <a:ext cx="6248400" cy="5715000"/>
          </a:xfrm>
        </p:spPr>
        <p:txBody>
          <a:bodyPr/>
          <a:lstStyle/>
          <a:p>
            <a:pPr lvl="0" eaLnBrk="1" latinLnBrk="0" hangingPunct="1"/>
            <a:r>
              <a:rPr lang="tr-TR"/>
              <a:t>Asıl metin stillerini düzenlemek için tıklatın</a:t>
            </a:r>
          </a:p>
          <a:p>
            <a:pPr lvl="1" eaLnBrk="1" latinLnBrk="0" hangingPunct="1"/>
            <a:r>
              <a:rPr lang="tr-TR"/>
              <a:t>İkinci düzey</a:t>
            </a:r>
          </a:p>
          <a:p>
            <a:pPr lvl="2" eaLnBrk="1" latinLnBrk="0" hangingPunct="1"/>
            <a:r>
              <a:rPr lang="tr-TR"/>
              <a:t>Üçüncü düzey</a:t>
            </a:r>
          </a:p>
          <a:p>
            <a:pPr lvl="3" eaLnBrk="1" latinLnBrk="0" hangingPunct="1"/>
            <a:r>
              <a:rPr lang="tr-TR"/>
              <a:t>Dördüncü düzey</a:t>
            </a:r>
          </a:p>
          <a:p>
            <a:pPr lvl="4" eaLnBrk="1" latinLnBrk="0" hangingPunct="1"/>
            <a:r>
              <a:rPr lang="tr-TR"/>
              <a:t>Beşinci düzey</a:t>
            </a:r>
            <a:endParaRPr kumimoji="0" lang="en-US"/>
          </a:p>
        </p:txBody>
      </p:sp>
      <p:sp>
        <p:nvSpPr>
          <p:cNvPr id="3" name="2 Metin Yer Tutucusu"/>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tr-TR"/>
              <a:t>Asıl metin stillerini düzenlemek için tıklatın</a:t>
            </a:r>
          </a:p>
        </p:txBody>
      </p:sp>
      <p:sp>
        <p:nvSpPr>
          <p:cNvPr id="31" name="30 Başlık"/>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8" name="7 Veri Yer Tutucusu"/>
          <p:cNvSpPr>
            <a:spLocks noGrp="1"/>
          </p:cNvSpPr>
          <p:nvPr>
            <p:ph type="dt" sz="half" idx="14"/>
          </p:nvPr>
        </p:nvSpPr>
        <p:spPr/>
        <p:txBody>
          <a:bodyPr/>
          <a:lstStyle/>
          <a:p>
            <a:endParaRPr lang="tr-TR" altLang="en-US"/>
          </a:p>
        </p:txBody>
      </p:sp>
      <p:sp>
        <p:nvSpPr>
          <p:cNvPr id="9" name="8 Slayt Numarası Yer Tutucusu"/>
          <p:cNvSpPr>
            <a:spLocks noGrp="1"/>
          </p:cNvSpPr>
          <p:nvPr>
            <p:ph type="sldNum" sz="quarter" idx="15"/>
          </p:nvPr>
        </p:nvSpPr>
        <p:spPr/>
        <p:txBody>
          <a:bodyPr/>
          <a:lstStyle/>
          <a:p>
            <a:fld id="{8DADBB38-5D43-4176-83B1-6325B53E8AD5}" type="slidenum">
              <a:rPr lang="tr-TR" altLang="en-US" smtClean="0"/>
              <a:pPr/>
              <a:t>‹nr.›</a:t>
            </a:fld>
            <a:endParaRPr lang="tr-TR" altLang="en-US"/>
          </a:p>
        </p:txBody>
      </p:sp>
      <p:sp>
        <p:nvSpPr>
          <p:cNvPr id="10" name="9 Altbilgi Yer Tutucusu"/>
          <p:cNvSpPr>
            <a:spLocks noGrp="1"/>
          </p:cNvSpPr>
          <p:nvPr>
            <p:ph type="ftr" sz="quarter" idx="16"/>
          </p:nvPr>
        </p:nvSpPr>
        <p:spPr/>
        <p:txBody>
          <a:bodyPr/>
          <a:lstStyle/>
          <a:p>
            <a:endParaRPr lang="tr-T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tr-TR"/>
              <a:t>Asıl başlık stili için tıklatın</a:t>
            </a:r>
            <a:endParaRPr kumimoji="0" lang="en-US"/>
          </a:p>
        </p:txBody>
      </p:sp>
      <p:sp>
        <p:nvSpPr>
          <p:cNvPr id="3" name="2 Resim Yer Tutucusu"/>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tr-TR"/>
              <a:t>Resim eklemek için simgeyi tıklatın</a:t>
            </a:r>
            <a:endParaRPr kumimoji="0" lang="en-US"/>
          </a:p>
        </p:txBody>
      </p:sp>
      <p:sp>
        <p:nvSpPr>
          <p:cNvPr id="4" name="3 Metin Yer Tutucusu"/>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tr-TR"/>
              <a:t>Asıl metin stillerini düzenlemek için tıklatın</a:t>
            </a:r>
          </a:p>
        </p:txBody>
      </p:sp>
      <p:sp>
        <p:nvSpPr>
          <p:cNvPr id="8" name="7 Veri Yer Tutucusu"/>
          <p:cNvSpPr>
            <a:spLocks noGrp="1"/>
          </p:cNvSpPr>
          <p:nvPr>
            <p:ph type="dt" sz="half" idx="10"/>
          </p:nvPr>
        </p:nvSpPr>
        <p:spPr/>
        <p:txBody>
          <a:bodyPr/>
          <a:lstStyle/>
          <a:p>
            <a:endParaRPr lang="tr-TR" altLang="en-US"/>
          </a:p>
        </p:txBody>
      </p:sp>
      <p:sp>
        <p:nvSpPr>
          <p:cNvPr id="9" name="8 Slayt Numarası Yer Tutucusu"/>
          <p:cNvSpPr>
            <a:spLocks noGrp="1"/>
          </p:cNvSpPr>
          <p:nvPr>
            <p:ph type="sldNum" sz="quarter" idx="11"/>
          </p:nvPr>
        </p:nvSpPr>
        <p:spPr/>
        <p:txBody>
          <a:bodyPr/>
          <a:lstStyle/>
          <a:p>
            <a:fld id="{8DADBB38-5D43-4176-83B1-6325B53E8AD5}" type="slidenum">
              <a:rPr lang="tr-TR" altLang="en-US" smtClean="0"/>
              <a:pPr/>
              <a:t>‹nr.›</a:t>
            </a:fld>
            <a:endParaRPr lang="tr-TR" altLang="en-US"/>
          </a:p>
        </p:txBody>
      </p:sp>
      <p:sp>
        <p:nvSpPr>
          <p:cNvPr id="10" name="9 Altbilgi Yer Tutucusu"/>
          <p:cNvSpPr>
            <a:spLocks noGrp="1"/>
          </p:cNvSpPr>
          <p:nvPr>
            <p:ph type="ftr" sz="quarter" idx="12"/>
          </p:nvPr>
        </p:nvSpPr>
        <p:spPr/>
        <p:txBody>
          <a:bodyPr/>
          <a:lstStyle/>
          <a:p>
            <a:endParaRPr lang="tr-T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8 Metin Yer Tutucusu"/>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tr-TR"/>
              <a:t>Asıl metin stillerini düzenlemek için tıklatın</a:t>
            </a:r>
          </a:p>
          <a:p>
            <a:pPr lvl="1" eaLnBrk="1" latinLnBrk="0" hangingPunct="1"/>
            <a:r>
              <a:rPr kumimoji="0" lang="tr-TR"/>
              <a:t>İkinci düzey</a:t>
            </a:r>
          </a:p>
          <a:p>
            <a:pPr lvl="2" eaLnBrk="1" latinLnBrk="0" hangingPunct="1"/>
            <a:r>
              <a:rPr kumimoji="0" lang="tr-TR"/>
              <a:t>Üçüncü düzey</a:t>
            </a:r>
          </a:p>
          <a:p>
            <a:pPr lvl="3" eaLnBrk="1" latinLnBrk="0" hangingPunct="1"/>
            <a:r>
              <a:rPr kumimoji="0" lang="tr-TR"/>
              <a:t>Dördüncü düzey</a:t>
            </a:r>
          </a:p>
          <a:p>
            <a:pPr lvl="4" eaLnBrk="1" latinLnBrk="0" hangingPunct="1"/>
            <a:r>
              <a:rPr kumimoji="0" lang="tr-TR"/>
              <a:t>Beşinci düzey</a:t>
            </a:r>
            <a:endParaRPr kumimoji="0" lang="en-US"/>
          </a:p>
        </p:txBody>
      </p:sp>
      <p:sp>
        <p:nvSpPr>
          <p:cNvPr id="24" name="23 Veri Yer Tutucusu"/>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endParaRPr lang="tr-TR" altLang="en-US"/>
          </a:p>
        </p:txBody>
      </p:sp>
      <p:sp>
        <p:nvSpPr>
          <p:cNvPr id="10" name="9 Altbilgi Yer Tutucusu"/>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tr-TR" altLang="en-US"/>
          </a:p>
        </p:txBody>
      </p:sp>
      <p:sp>
        <p:nvSpPr>
          <p:cNvPr id="22" name="21 Slayt Numarası Yer Tutucusu"/>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DADBB38-5D43-4176-83B1-6325B53E8AD5}" type="slidenum">
              <a:rPr lang="tr-TR" altLang="en-US" smtClean="0"/>
              <a:pPr/>
              <a:t>‹nr.›</a:t>
            </a:fld>
            <a:endParaRPr lang="tr-TR" altLang="en-US"/>
          </a:p>
        </p:txBody>
      </p:sp>
      <p:sp>
        <p:nvSpPr>
          <p:cNvPr id="5" name="4 Başlık Yer Tutucusu"/>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tr-TR"/>
              <a:t>Asıl başlık stili için tıklatın</a:t>
            </a:r>
            <a:endParaRPr kumimoji="0" lang="en-US"/>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n.wikipedia.org/wiki/Ottoman_Empire_during_World_War_I"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en.wikipedia.org/wiki/Ottoman_Empire_during_World_War_I"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en.wikipedia.org/wiki/Mustafa_Kemal_Atat%C3%BCrk"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en.wikipedia.org/wiki/Deniz_Gezmi%C5%9F"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en.wikipedia.org/wiki/Deniz_Gezmi%C5%9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en.wikipedia.org/wiki/Bar%C4%B1%C5%9F_Man%C3%A7o"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s://en.wikipedia.org/wiki/Grand_Bazaar,_Istanbul"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n.wikipedia.org/wiki/Hagia_Sophia"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en.wikipedia.org/wiki/Hagia_Sophia"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79758D-05C2-449E-A8FF-4B3D1F8BF388}"/>
              </a:ext>
            </a:extLst>
          </p:cNvPr>
          <p:cNvSpPr>
            <a:spLocks noGrp="1" noChangeArrowheads="1"/>
          </p:cNvSpPr>
          <p:nvPr>
            <p:ph type="ctrTitle"/>
          </p:nvPr>
        </p:nvSpPr>
        <p:spPr>
          <a:xfrm>
            <a:off x="571472" y="2000240"/>
            <a:ext cx="7772400" cy="1309676"/>
          </a:xfrm>
        </p:spPr>
        <p:txBody>
          <a:bodyPr anchor="ctr">
            <a:normAutofit/>
          </a:bodyPr>
          <a:lstStyle/>
          <a:p>
            <a:r>
              <a:rPr lang="tr-TR" altLang="en-US" sz="4400" dirty="0">
                <a:solidFill>
                  <a:srgbClr val="FF0000"/>
                </a:solidFill>
              </a:rPr>
              <a:t>TURKISH HISTORY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7" y="928670"/>
            <a:ext cx="4429156" cy="5401479"/>
          </a:xfrm>
          <a:prstGeom prst="rect">
            <a:avLst/>
          </a:prstGeom>
          <a:noFill/>
        </p:spPr>
        <p:txBody>
          <a:bodyPr wrap="square" rtlCol="0">
            <a:spAutoFit/>
          </a:bodyPr>
          <a:lstStyle/>
          <a:p>
            <a:pPr algn="just"/>
            <a:r>
              <a:rPr lang="en-US" sz="1500" dirty="0"/>
              <a:t>In Byzantine literature, three different cultural elements are </a:t>
            </a:r>
            <a:r>
              <a:rPr lang="en-US" sz="1500" dirty="0" err="1"/>
              <a:t>recognised</a:t>
            </a:r>
            <a:r>
              <a:rPr lang="en-US" sz="1500" dirty="0"/>
              <a:t>: the Greek, the Christian, and the Oriental. Byzantine literature is often classified in five groups: historians and annalists, </a:t>
            </a:r>
            <a:r>
              <a:rPr lang="en-US" sz="1500" dirty="0" err="1"/>
              <a:t>encyclopaedists</a:t>
            </a:r>
            <a:r>
              <a:rPr lang="en-US" sz="1500" dirty="0"/>
              <a:t> (Patriarch </a:t>
            </a:r>
            <a:r>
              <a:rPr lang="en-US" sz="1500" dirty="0" err="1"/>
              <a:t>Photios</a:t>
            </a:r>
            <a:r>
              <a:rPr lang="en-US" sz="1500" dirty="0"/>
              <a:t>, Michael </a:t>
            </a:r>
            <a:r>
              <a:rPr lang="en-US" sz="1500" dirty="0" err="1"/>
              <a:t>Psellus</a:t>
            </a:r>
            <a:r>
              <a:rPr lang="en-US" sz="1500" dirty="0"/>
              <a:t>, and Michael </a:t>
            </a:r>
            <a:r>
              <a:rPr lang="en-US" sz="1500" dirty="0" err="1"/>
              <a:t>Choniates</a:t>
            </a:r>
            <a:r>
              <a:rPr lang="tr-TR" sz="1500" dirty="0"/>
              <a:t> </a:t>
            </a:r>
            <a:r>
              <a:rPr lang="en-US" sz="1500" dirty="0"/>
              <a:t>are regarded as the greatest </a:t>
            </a:r>
            <a:r>
              <a:rPr lang="en-US" sz="1500" dirty="0" err="1"/>
              <a:t>encyclopaedists</a:t>
            </a:r>
            <a:r>
              <a:rPr lang="en-US" sz="1500" dirty="0"/>
              <a:t> of Byzantium) and essayists, and writers of secular poetry. The only genuine heroic epic of the Byzantines is the </a:t>
            </a:r>
            <a:r>
              <a:rPr lang="en-US" sz="1500" i="1" dirty="0" err="1"/>
              <a:t>Digenis</a:t>
            </a:r>
            <a:r>
              <a:rPr lang="en-US" sz="1500" i="1" dirty="0"/>
              <a:t> </a:t>
            </a:r>
            <a:r>
              <a:rPr lang="en-US" sz="1500" i="1" dirty="0" err="1"/>
              <a:t>Acritas</a:t>
            </a:r>
            <a:r>
              <a:rPr lang="en-US" sz="1500" dirty="0"/>
              <a:t>. The remaining two groups include the new literary species: ecclesiastical and theological literature, and popular poetry.</a:t>
            </a:r>
          </a:p>
          <a:p>
            <a:pPr algn="just"/>
            <a:r>
              <a:rPr lang="en-US" sz="1500" dirty="0"/>
              <a:t>Of the approximately two to three thousand volumes of Byzantine literature that survive, only 330 consist of secular poetry, history, science and pseudo-</a:t>
            </a:r>
            <a:r>
              <a:rPr lang="en-US" sz="1500" dirty="0" err="1"/>
              <a:t>science.While</a:t>
            </a:r>
            <a:r>
              <a:rPr lang="en-US" sz="1500" dirty="0"/>
              <a:t> the most flourishing period of the secular literature of Byzantium runs from the 9th to the 12th century, its religious literature (sermons</a:t>
            </a:r>
            <a:r>
              <a:rPr lang="tr-TR" sz="1500" dirty="0"/>
              <a:t>,</a:t>
            </a:r>
            <a:r>
              <a:rPr lang="en-US" sz="1500" dirty="0"/>
              <a:t> liturgical books and poetry, theology, devotional treatises, etc.) developed much earlier with </a:t>
            </a:r>
            <a:r>
              <a:rPr lang="en-US" sz="1500" dirty="0" err="1"/>
              <a:t>Romanos</a:t>
            </a:r>
            <a:r>
              <a:rPr lang="en-US" sz="1500" dirty="0"/>
              <a:t> the Melodist</a:t>
            </a:r>
            <a:r>
              <a:rPr lang="tr-TR" sz="1500" dirty="0"/>
              <a:t> </a:t>
            </a:r>
            <a:r>
              <a:rPr lang="en-US" sz="1500" dirty="0"/>
              <a:t>being its most prominent representative.</a:t>
            </a:r>
          </a:p>
        </p:txBody>
      </p:sp>
      <p:pic>
        <p:nvPicPr>
          <p:cNvPr id="5" name="4 Resim" descr="111.PNG"/>
          <p:cNvPicPr>
            <a:picLocks noChangeAspect="1"/>
          </p:cNvPicPr>
          <p:nvPr/>
        </p:nvPicPr>
        <p:blipFill>
          <a:blip r:embed="rId2"/>
          <a:stretch>
            <a:fillRect/>
          </a:stretch>
        </p:blipFill>
        <p:spPr>
          <a:xfrm>
            <a:off x="5072066" y="1071546"/>
            <a:ext cx="3659856" cy="5158047"/>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79758D-05C2-449E-A8FF-4B3D1F8BF388}"/>
              </a:ext>
            </a:extLst>
          </p:cNvPr>
          <p:cNvSpPr>
            <a:spLocks noGrp="1" noChangeArrowheads="1"/>
          </p:cNvSpPr>
          <p:nvPr>
            <p:ph type="ctrTitle"/>
          </p:nvPr>
        </p:nvSpPr>
        <p:spPr>
          <a:xfrm>
            <a:off x="571472" y="2143116"/>
            <a:ext cx="7772400" cy="1309676"/>
          </a:xfrm>
        </p:spPr>
        <p:txBody>
          <a:bodyPr anchor="ctr">
            <a:normAutofit/>
          </a:bodyPr>
          <a:lstStyle/>
          <a:p>
            <a:r>
              <a:rPr lang="tr-TR" altLang="en-US" sz="7200" dirty="0">
                <a:solidFill>
                  <a:srgbClr val="FF0000"/>
                </a:solidFill>
              </a:rPr>
              <a:t>1453</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DA196ED8-F0B1-4CC5-B32E-74865BD1246A}"/>
              </a:ext>
            </a:extLst>
          </p:cNvPr>
          <p:cNvSpPr>
            <a:spLocks noGrp="1" noChangeArrowheads="1"/>
          </p:cNvSpPr>
          <p:nvPr>
            <p:ph type="subTitle" idx="1"/>
          </p:nvPr>
        </p:nvSpPr>
        <p:spPr>
          <a:xfrm>
            <a:off x="3428992" y="1785926"/>
            <a:ext cx="5205393" cy="3146425"/>
          </a:xfrm>
        </p:spPr>
        <p:txBody>
          <a:bodyPr>
            <a:normAutofit fontScale="92500" lnSpcReduction="10000"/>
          </a:bodyPr>
          <a:lstStyle/>
          <a:p>
            <a:pPr algn="just"/>
            <a:r>
              <a:rPr lang="tr-TR" dirty="0" err="1"/>
              <a:t>The</a:t>
            </a:r>
            <a:r>
              <a:rPr lang="tr-TR" dirty="0"/>
              <a:t> </a:t>
            </a:r>
            <a:r>
              <a:rPr lang="tr-TR" dirty="0" err="1"/>
              <a:t>Ottoman</a:t>
            </a:r>
            <a:r>
              <a:rPr lang="tr-TR" dirty="0"/>
              <a:t> </a:t>
            </a:r>
            <a:r>
              <a:rPr lang="tr-TR" dirty="0" err="1"/>
              <a:t>Empire</a:t>
            </a:r>
            <a:r>
              <a:rPr lang="tr-TR" dirty="0"/>
              <a:t> </a:t>
            </a:r>
            <a:r>
              <a:rPr lang="en-US" dirty="0"/>
              <a:t>controlled much of</a:t>
            </a:r>
            <a:r>
              <a:rPr lang="tr-TR" dirty="0"/>
              <a:t> </a:t>
            </a:r>
            <a:r>
              <a:rPr lang="tr-TR" dirty="0" err="1"/>
              <a:t>Southeastern</a:t>
            </a:r>
            <a:r>
              <a:rPr lang="tr-TR" dirty="0"/>
              <a:t> </a:t>
            </a:r>
            <a:r>
              <a:rPr lang="tr-TR" dirty="0" err="1"/>
              <a:t>Europe</a:t>
            </a:r>
            <a:r>
              <a:rPr lang="tr-TR" dirty="0"/>
              <a:t>, Western </a:t>
            </a:r>
            <a:r>
              <a:rPr lang="tr-TR" dirty="0" err="1"/>
              <a:t>Asia</a:t>
            </a:r>
            <a:r>
              <a:rPr lang="tr-TR" dirty="0"/>
              <a:t> </a:t>
            </a:r>
            <a:r>
              <a:rPr lang="tr-TR" dirty="0" err="1"/>
              <a:t>and</a:t>
            </a:r>
            <a:r>
              <a:rPr lang="tr-TR" dirty="0"/>
              <a:t> North </a:t>
            </a:r>
            <a:r>
              <a:rPr lang="tr-TR" dirty="0" err="1"/>
              <a:t>Africa</a:t>
            </a:r>
            <a:r>
              <a:rPr lang="en-US" dirty="0"/>
              <a:t> between the 14th and early 20th centuries. It was founded at the end of the 13th century in</a:t>
            </a:r>
            <a:r>
              <a:rPr lang="tr-TR" dirty="0"/>
              <a:t> N</a:t>
            </a:r>
            <a:r>
              <a:rPr lang="en-US" dirty="0" err="1"/>
              <a:t>orthwestern</a:t>
            </a:r>
            <a:r>
              <a:rPr lang="tr-TR" dirty="0"/>
              <a:t> </a:t>
            </a:r>
            <a:r>
              <a:rPr lang="tr-TR" dirty="0" err="1"/>
              <a:t>Anatolia</a:t>
            </a:r>
            <a:r>
              <a:rPr lang="tr-TR" dirty="0"/>
              <a:t>.</a:t>
            </a:r>
            <a:r>
              <a:rPr lang="en-US" dirty="0"/>
              <a:t> </a:t>
            </a:r>
            <a:r>
              <a:rPr lang="tr-TR" altLang="en-US" dirty="0" err="1"/>
              <a:t>Istanbul</a:t>
            </a:r>
            <a:r>
              <a:rPr lang="tr-TR" altLang="en-US" dirty="0"/>
              <a:t> </a:t>
            </a:r>
            <a:r>
              <a:rPr lang="tr-TR" altLang="en-US" dirty="0" err="1"/>
              <a:t>was</a:t>
            </a:r>
            <a:r>
              <a:rPr lang="tr-TR" altLang="en-US" dirty="0"/>
              <a:t> (</a:t>
            </a:r>
            <a:r>
              <a:rPr lang="tr-TR" altLang="en-US" dirty="0" err="1"/>
              <a:t>Constantinople</a:t>
            </a:r>
            <a:r>
              <a:rPr lang="tr-TR" altLang="en-US" dirty="0"/>
              <a:t>) </a:t>
            </a:r>
            <a:r>
              <a:rPr lang="tr-TR" altLang="en-US" dirty="0" err="1"/>
              <a:t>surrounded</a:t>
            </a:r>
            <a:r>
              <a:rPr lang="tr-TR" altLang="en-US" dirty="0"/>
              <a:t> 7 </a:t>
            </a:r>
            <a:r>
              <a:rPr lang="tr-TR" altLang="en-US" dirty="0" err="1"/>
              <a:t>times</a:t>
            </a:r>
            <a:r>
              <a:rPr lang="tr-TR" altLang="en-US" dirty="0"/>
              <a:t> </a:t>
            </a:r>
            <a:r>
              <a:rPr lang="tr-TR" altLang="en-US" dirty="0" err="1"/>
              <a:t>until</a:t>
            </a:r>
            <a:r>
              <a:rPr lang="tr-TR" altLang="en-US" dirty="0"/>
              <a:t> 29 May 1453. </a:t>
            </a:r>
            <a:r>
              <a:rPr lang="tr-TR" altLang="en-US" dirty="0" err="1"/>
              <a:t>Seventh</a:t>
            </a:r>
            <a:r>
              <a:rPr lang="tr-TR" altLang="en-US" dirty="0"/>
              <a:t> </a:t>
            </a:r>
            <a:r>
              <a:rPr lang="tr-TR" altLang="en-US" dirty="0" err="1"/>
              <a:t>Emperor</a:t>
            </a:r>
            <a:r>
              <a:rPr lang="tr-TR" altLang="en-US" dirty="0"/>
              <a:t> of </a:t>
            </a:r>
            <a:r>
              <a:rPr lang="tr-TR" altLang="en-US" dirty="0" err="1"/>
              <a:t>Ottoman</a:t>
            </a:r>
            <a:r>
              <a:rPr lang="tr-TR" altLang="en-US" dirty="0"/>
              <a:t> </a:t>
            </a:r>
            <a:r>
              <a:rPr lang="tr-TR" altLang="en-US" dirty="0" err="1"/>
              <a:t>Empire</a:t>
            </a:r>
            <a:r>
              <a:rPr lang="tr-TR" altLang="en-US" dirty="0"/>
              <a:t> Fatih Sultan Mehmet </a:t>
            </a:r>
            <a:r>
              <a:rPr lang="tr-TR" altLang="en-US" dirty="0" err="1"/>
              <a:t>conquested</a:t>
            </a:r>
            <a:r>
              <a:rPr lang="tr-TR" altLang="en-US" dirty="0"/>
              <a:t> </a:t>
            </a:r>
            <a:r>
              <a:rPr lang="tr-TR" altLang="en-US" dirty="0" err="1"/>
              <a:t>Istanbul</a:t>
            </a:r>
            <a:r>
              <a:rPr lang="tr-TR" altLang="en-US" dirty="0"/>
              <a:t>. </a:t>
            </a:r>
            <a:r>
              <a:rPr lang="tr-TR" altLang="en-US" dirty="0" err="1"/>
              <a:t>This</a:t>
            </a:r>
            <a:r>
              <a:rPr lang="tr-TR" altLang="en-US" dirty="0"/>
              <a:t> </a:t>
            </a:r>
            <a:r>
              <a:rPr lang="tr-TR" altLang="en-US" dirty="0" err="1"/>
              <a:t>was</a:t>
            </a:r>
            <a:r>
              <a:rPr lang="tr-TR" altLang="en-US" dirty="0"/>
              <a:t> </a:t>
            </a:r>
            <a:r>
              <a:rPr lang="tr-TR" altLang="en-US" dirty="0" err="1"/>
              <a:t>named</a:t>
            </a:r>
            <a:r>
              <a:rPr lang="tr-TR" altLang="en-US" dirty="0"/>
              <a:t> “</a:t>
            </a:r>
            <a:r>
              <a:rPr lang="tr-TR" altLang="en-US" dirty="0" err="1"/>
              <a:t>The</a:t>
            </a:r>
            <a:r>
              <a:rPr lang="tr-TR" altLang="en-US" dirty="0"/>
              <a:t> </a:t>
            </a:r>
            <a:r>
              <a:rPr lang="tr-TR" altLang="en-US" dirty="0" err="1"/>
              <a:t>Rise</a:t>
            </a:r>
            <a:r>
              <a:rPr lang="tr-TR" altLang="en-US" dirty="0"/>
              <a:t> of </a:t>
            </a:r>
            <a:r>
              <a:rPr lang="tr-TR" altLang="en-US" dirty="0" err="1"/>
              <a:t>Ottoman</a:t>
            </a:r>
            <a:r>
              <a:rPr lang="tr-TR" altLang="en-US" dirty="0"/>
              <a:t> </a:t>
            </a:r>
            <a:r>
              <a:rPr lang="tr-TR" altLang="en-US" dirty="0" err="1"/>
              <a:t>Empire</a:t>
            </a:r>
            <a:r>
              <a:rPr lang="tr-TR" altLang="en-US" dirty="0"/>
              <a:t>”</a:t>
            </a:r>
          </a:p>
        </p:txBody>
      </p:sp>
      <p:sp>
        <p:nvSpPr>
          <p:cNvPr id="2050" name="Rectangle 2">
            <a:extLst>
              <a:ext uri="{FF2B5EF4-FFF2-40B4-BE49-F238E27FC236}">
                <a16:creationId xmlns:a16="http://schemas.microsoft.com/office/drawing/2014/main" id="{0079758D-05C2-449E-A8FF-4B3D1F8BF388}"/>
              </a:ext>
            </a:extLst>
          </p:cNvPr>
          <p:cNvSpPr>
            <a:spLocks noGrp="1" noChangeArrowheads="1"/>
          </p:cNvSpPr>
          <p:nvPr>
            <p:ph type="ctrTitle"/>
          </p:nvPr>
        </p:nvSpPr>
        <p:spPr>
          <a:xfrm>
            <a:off x="539750" y="476251"/>
            <a:ext cx="7772400" cy="1309676"/>
          </a:xfrm>
        </p:spPr>
        <p:txBody>
          <a:bodyPr anchor="ctr">
            <a:normAutofit/>
          </a:bodyPr>
          <a:lstStyle/>
          <a:p>
            <a:r>
              <a:rPr lang="tr-TR" altLang="en-US" sz="4400" dirty="0" err="1">
                <a:solidFill>
                  <a:srgbClr val="FF0000"/>
                </a:solidFill>
              </a:rPr>
              <a:t>The</a:t>
            </a:r>
            <a:r>
              <a:rPr lang="tr-TR" altLang="en-US" sz="4400" dirty="0">
                <a:solidFill>
                  <a:srgbClr val="FF0000"/>
                </a:solidFill>
              </a:rPr>
              <a:t> </a:t>
            </a:r>
            <a:r>
              <a:rPr lang="tr-TR" altLang="en-US" sz="4400" dirty="0" err="1">
                <a:solidFill>
                  <a:srgbClr val="FF0000"/>
                </a:solidFill>
              </a:rPr>
              <a:t>Rise</a:t>
            </a:r>
            <a:r>
              <a:rPr lang="tr-TR" altLang="en-US" sz="4400" dirty="0">
                <a:solidFill>
                  <a:srgbClr val="FF0000"/>
                </a:solidFill>
              </a:rPr>
              <a:t> Of </a:t>
            </a:r>
            <a:r>
              <a:rPr lang="tr-TR" altLang="en-US" sz="4400" dirty="0" err="1">
                <a:solidFill>
                  <a:srgbClr val="FF0000"/>
                </a:solidFill>
              </a:rPr>
              <a:t>Ottoman</a:t>
            </a:r>
            <a:r>
              <a:rPr lang="tr-TR" altLang="en-US" sz="4400" dirty="0">
                <a:solidFill>
                  <a:srgbClr val="FF0000"/>
                </a:solidFill>
              </a:rPr>
              <a:t> </a:t>
            </a:r>
            <a:r>
              <a:rPr lang="tr-TR" altLang="en-US" sz="4400" dirty="0" err="1">
                <a:solidFill>
                  <a:srgbClr val="FF0000"/>
                </a:solidFill>
              </a:rPr>
              <a:t>Empire</a:t>
            </a:r>
            <a:endParaRPr lang="tr-TR" altLang="en-US" sz="4400" dirty="0">
              <a:solidFill>
                <a:srgbClr val="FF0000"/>
              </a:solidFill>
            </a:endParaRPr>
          </a:p>
        </p:txBody>
      </p:sp>
      <p:pic>
        <p:nvPicPr>
          <p:cNvPr id="4" name="3 Resim" descr="logo.PNG"/>
          <p:cNvPicPr>
            <a:picLocks noChangeAspect="1"/>
          </p:cNvPicPr>
          <p:nvPr/>
        </p:nvPicPr>
        <p:blipFill>
          <a:blip r:embed="rId2"/>
          <a:stretch>
            <a:fillRect/>
          </a:stretch>
        </p:blipFill>
        <p:spPr>
          <a:xfrm>
            <a:off x="428596" y="1857364"/>
            <a:ext cx="2841971" cy="337020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1.PNG"/>
          <p:cNvPicPr>
            <a:picLocks noGrp="1" noChangeAspect="1"/>
          </p:cNvPicPr>
          <p:nvPr>
            <p:ph idx="1"/>
          </p:nvPr>
        </p:nvPicPr>
        <p:blipFill>
          <a:blip r:embed="rId2"/>
          <a:stretch>
            <a:fillRect/>
          </a:stretch>
        </p:blipFill>
        <p:spPr>
          <a:xfrm>
            <a:off x="1071538" y="1500174"/>
            <a:ext cx="6929486" cy="4625989"/>
          </a:xfrm>
        </p:spPr>
      </p:pic>
      <p:sp>
        <p:nvSpPr>
          <p:cNvPr id="2" name="1 Başlık"/>
          <p:cNvSpPr>
            <a:spLocks noGrp="1"/>
          </p:cNvSpPr>
          <p:nvPr>
            <p:ph type="title"/>
          </p:nvPr>
        </p:nvSpPr>
        <p:spPr/>
        <p:txBody>
          <a:bodyPr/>
          <a:lstStyle/>
          <a:p>
            <a:r>
              <a:rPr lang="tr-TR" dirty="0" err="1"/>
              <a:t>Map</a:t>
            </a:r>
            <a:r>
              <a:rPr lang="tr-TR" dirty="0"/>
              <a:t> of </a:t>
            </a:r>
            <a:r>
              <a:rPr lang="tr-TR" dirty="0" err="1"/>
              <a:t>Ottoman</a:t>
            </a:r>
            <a:r>
              <a:rPr lang="tr-TR" dirty="0"/>
              <a:t> </a:t>
            </a:r>
            <a:r>
              <a:rPr lang="tr-TR" dirty="0" err="1"/>
              <a:t>Empire</a:t>
            </a:r>
            <a:endParaRPr lang="tr-T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FEA92BBD-6648-44AF-84F3-D8B51CF66E59}"/>
              </a:ext>
            </a:extLst>
          </p:cNvPr>
          <p:cNvSpPr>
            <a:spLocks noGrp="1" noChangeArrowheads="1"/>
          </p:cNvSpPr>
          <p:nvPr>
            <p:ph idx="1"/>
          </p:nvPr>
        </p:nvSpPr>
        <p:spPr/>
        <p:txBody>
          <a:bodyPr/>
          <a:lstStyle/>
          <a:p>
            <a:pPr algn="just"/>
            <a:r>
              <a:rPr lang="tr-TR" altLang="en-US" sz="2400" dirty="0" err="1"/>
              <a:t>Before</a:t>
            </a:r>
            <a:r>
              <a:rPr lang="tr-TR" altLang="en-US" sz="2400" dirty="0"/>
              <a:t> 1453, </a:t>
            </a:r>
            <a:r>
              <a:rPr lang="tr-TR" altLang="en-US" sz="2400" dirty="0" err="1"/>
              <a:t>there</a:t>
            </a:r>
            <a:r>
              <a:rPr lang="tr-TR" altLang="en-US" sz="2400" dirty="0"/>
              <a:t> </a:t>
            </a:r>
            <a:r>
              <a:rPr lang="tr-TR" altLang="en-US" sz="2400" dirty="0" err="1"/>
              <a:t>was</a:t>
            </a:r>
            <a:r>
              <a:rPr lang="tr-TR" altLang="en-US" sz="2400" dirty="0"/>
              <a:t> </a:t>
            </a:r>
            <a:r>
              <a:rPr lang="tr-TR" altLang="en-US" sz="2400" dirty="0" err="1"/>
              <a:t>Byzantine</a:t>
            </a:r>
            <a:r>
              <a:rPr lang="tr-TR" altLang="en-US" sz="2400" dirty="0"/>
              <a:t> </a:t>
            </a:r>
            <a:r>
              <a:rPr lang="tr-TR" altLang="en-US" sz="2400" dirty="0" err="1"/>
              <a:t>Empire</a:t>
            </a:r>
            <a:r>
              <a:rPr lang="tr-TR" altLang="en-US" sz="2400" dirty="0"/>
              <a:t> in </a:t>
            </a:r>
            <a:r>
              <a:rPr lang="tr-TR" altLang="en-US" sz="2400" dirty="0" err="1"/>
              <a:t>these</a:t>
            </a:r>
            <a:r>
              <a:rPr lang="tr-TR" altLang="en-US" sz="2400" dirty="0"/>
              <a:t> </a:t>
            </a:r>
            <a:r>
              <a:rPr lang="tr-TR" altLang="en-US" sz="2400" dirty="0" err="1"/>
              <a:t>lands</a:t>
            </a:r>
            <a:r>
              <a:rPr lang="tr-TR" altLang="en-US" sz="2400" dirty="0"/>
              <a:t>. </a:t>
            </a:r>
          </a:p>
          <a:p>
            <a:pPr algn="just"/>
            <a:r>
              <a:rPr lang="tr-TR" altLang="en-US" sz="2400" dirty="0" err="1"/>
              <a:t>Constantin</a:t>
            </a:r>
            <a:r>
              <a:rPr lang="tr-TR" altLang="en-US" sz="2400" dirty="0"/>
              <a:t> </a:t>
            </a:r>
            <a:r>
              <a:rPr lang="tr-TR" altLang="en-US" sz="2400" dirty="0" err="1"/>
              <a:t>was</a:t>
            </a:r>
            <a:r>
              <a:rPr lang="tr-TR" altLang="en-US" sz="2400" dirty="0"/>
              <a:t> </a:t>
            </a:r>
            <a:r>
              <a:rPr lang="tr-TR" altLang="en-US" sz="2400" dirty="0" err="1"/>
              <a:t>the</a:t>
            </a:r>
            <a:r>
              <a:rPr lang="tr-TR" altLang="en-US" sz="2400" dirty="0"/>
              <a:t> </a:t>
            </a:r>
            <a:r>
              <a:rPr lang="tr-TR" altLang="en-US" sz="2400" dirty="0" err="1"/>
              <a:t>emperor</a:t>
            </a:r>
            <a:r>
              <a:rPr lang="tr-TR" altLang="en-US" sz="2400" dirty="0"/>
              <a:t>. </a:t>
            </a:r>
            <a:r>
              <a:rPr lang="tr-TR" altLang="en-US" sz="2400" dirty="0" err="1"/>
              <a:t>There</a:t>
            </a:r>
            <a:r>
              <a:rPr lang="tr-TR" altLang="en-US" sz="2400" dirty="0"/>
              <a:t> </a:t>
            </a:r>
            <a:r>
              <a:rPr lang="tr-TR" altLang="en-US" sz="2400" dirty="0" err="1"/>
              <a:t>was</a:t>
            </a:r>
            <a:r>
              <a:rPr lang="tr-TR" altLang="en-US" sz="2400" dirty="0"/>
              <a:t> </a:t>
            </a:r>
            <a:r>
              <a:rPr lang="tr-TR" altLang="en-US" sz="2400" dirty="0" err="1"/>
              <a:t>slave</a:t>
            </a:r>
            <a:r>
              <a:rPr lang="tr-TR" altLang="en-US" sz="2400" dirty="0"/>
              <a:t> </a:t>
            </a:r>
            <a:r>
              <a:rPr lang="tr-TR" altLang="en-US" sz="2400" dirty="0" err="1"/>
              <a:t>trade</a:t>
            </a:r>
            <a:r>
              <a:rPr lang="tr-TR" altLang="en-US" sz="2400" dirty="0"/>
              <a:t>. </a:t>
            </a:r>
          </a:p>
          <a:p>
            <a:pPr algn="just"/>
            <a:r>
              <a:rPr lang="tr-TR" altLang="en-US" sz="2400" dirty="0" err="1"/>
              <a:t>Generally</a:t>
            </a:r>
            <a:r>
              <a:rPr lang="tr-TR" altLang="en-US" sz="2400" dirty="0"/>
              <a:t> </a:t>
            </a:r>
            <a:r>
              <a:rPr lang="tr-TR" altLang="en-US" sz="2400" dirty="0" err="1"/>
              <a:t>people</a:t>
            </a:r>
            <a:r>
              <a:rPr lang="tr-TR" altLang="en-US" sz="2400" dirty="0"/>
              <a:t> start </a:t>
            </a:r>
            <a:r>
              <a:rPr lang="tr-TR" altLang="en-US" sz="2400" dirty="0" err="1"/>
              <a:t>school</a:t>
            </a:r>
            <a:r>
              <a:rPr lang="tr-TR" altLang="en-US" sz="2400" dirty="0"/>
              <a:t> at </a:t>
            </a:r>
            <a:r>
              <a:rPr lang="tr-TR" altLang="en-US" sz="2400" dirty="0" err="1"/>
              <a:t>the</a:t>
            </a:r>
            <a:r>
              <a:rPr lang="tr-TR" altLang="en-US" sz="2400" dirty="0"/>
              <a:t> </a:t>
            </a:r>
            <a:r>
              <a:rPr lang="tr-TR" altLang="en-US" sz="2400" dirty="0" err="1"/>
              <a:t>age</a:t>
            </a:r>
            <a:r>
              <a:rPr lang="tr-TR" altLang="en-US" sz="2400" dirty="0"/>
              <a:t> of </a:t>
            </a:r>
            <a:r>
              <a:rPr lang="tr-TR" altLang="en-US" sz="2400" dirty="0" err="1"/>
              <a:t>fifth</a:t>
            </a:r>
            <a:r>
              <a:rPr lang="tr-TR" altLang="en-US" sz="2400" dirty="0"/>
              <a:t> </a:t>
            </a:r>
          </a:p>
          <a:p>
            <a:pPr algn="just"/>
            <a:r>
              <a:rPr lang="tr-TR" altLang="en-US" sz="2400" dirty="0" err="1"/>
              <a:t>Byzantium</a:t>
            </a:r>
            <a:r>
              <a:rPr lang="tr-TR" altLang="en-US" sz="2400" dirty="0"/>
              <a:t> </a:t>
            </a:r>
            <a:r>
              <a:rPr lang="tr-TR" altLang="en-US" sz="2400" dirty="0" err="1"/>
              <a:t>most</a:t>
            </a:r>
            <a:r>
              <a:rPr lang="tr-TR" altLang="en-US" sz="2400" dirty="0"/>
              <a:t> </a:t>
            </a:r>
            <a:r>
              <a:rPr lang="tr-TR" altLang="en-US" sz="2400" dirty="0" err="1"/>
              <a:t>attractive</a:t>
            </a:r>
            <a:r>
              <a:rPr lang="tr-TR" altLang="en-US" sz="2400" dirty="0"/>
              <a:t> </a:t>
            </a:r>
            <a:r>
              <a:rPr lang="tr-TR" altLang="en-US" sz="2400" dirty="0" err="1"/>
              <a:t>features</a:t>
            </a:r>
            <a:r>
              <a:rPr lang="tr-TR" altLang="en-US" sz="2400" dirty="0"/>
              <a:t> </a:t>
            </a:r>
            <a:r>
              <a:rPr lang="tr-TR" altLang="en-US" sz="2400" dirty="0" err="1"/>
              <a:t>was</a:t>
            </a:r>
            <a:r>
              <a:rPr lang="tr-TR" altLang="en-US" sz="2400" dirty="0"/>
              <a:t> </a:t>
            </a:r>
            <a:r>
              <a:rPr lang="tr-TR" altLang="en-US" sz="2400" dirty="0" err="1"/>
              <a:t>giant</a:t>
            </a:r>
            <a:r>
              <a:rPr lang="tr-TR" altLang="en-US" sz="2400" dirty="0"/>
              <a:t> </a:t>
            </a:r>
            <a:r>
              <a:rPr lang="tr-TR" altLang="en-US" sz="2400" dirty="0" err="1"/>
              <a:t>dommes</a:t>
            </a:r>
            <a:r>
              <a:rPr lang="tr-TR" altLang="en-US" sz="2400" dirty="0"/>
              <a:t>. </a:t>
            </a:r>
          </a:p>
          <a:p>
            <a:pPr algn="just"/>
            <a:r>
              <a:rPr lang="tr-TR" altLang="en-US" sz="2400" dirty="0" err="1"/>
              <a:t>Espacially</a:t>
            </a:r>
            <a:r>
              <a:rPr lang="tr-TR" altLang="en-US" sz="2400" dirty="0"/>
              <a:t>; </a:t>
            </a:r>
            <a:r>
              <a:rPr lang="tr-TR" altLang="en-US" sz="2400" dirty="0" err="1"/>
              <a:t>wally</a:t>
            </a:r>
            <a:r>
              <a:rPr lang="tr-TR" altLang="en-US" sz="2400" dirty="0"/>
              <a:t> </a:t>
            </a:r>
            <a:r>
              <a:rPr lang="tr-TR" altLang="en-US" sz="2400" dirty="0" err="1"/>
              <a:t>decorations</a:t>
            </a:r>
            <a:r>
              <a:rPr lang="tr-TR" altLang="en-US" sz="2400" dirty="0"/>
              <a:t> </a:t>
            </a:r>
            <a:r>
              <a:rPr lang="tr-TR" altLang="en-US" sz="2400" dirty="0" err="1"/>
              <a:t>and</a:t>
            </a:r>
            <a:r>
              <a:rPr lang="tr-TR" altLang="en-US" sz="2400" dirty="0"/>
              <a:t> </a:t>
            </a:r>
            <a:r>
              <a:rPr lang="tr-TR" altLang="en-US" sz="2400" dirty="0" err="1"/>
              <a:t>ivory</a:t>
            </a:r>
            <a:r>
              <a:rPr lang="tr-TR" altLang="en-US" sz="2400" dirty="0"/>
              <a:t> </a:t>
            </a:r>
            <a:r>
              <a:rPr lang="tr-TR" altLang="en-US" sz="2400" dirty="0" err="1"/>
              <a:t>crafting</a:t>
            </a:r>
            <a:r>
              <a:rPr lang="tr-TR" altLang="en-US" sz="2400" dirty="0"/>
              <a:t> </a:t>
            </a:r>
            <a:r>
              <a:rPr lang="tr-TR" altLang="en-US" sz="2400" dirty="0" err="1"/>
              <a:t>improved</a:t>
            </a:r>
            <a:r>
              <a:rPr lang="tr-TR" altLang="en-US" sz="2400" dirty="0"/>
              <a:t>.</a:t>
            </a:r>
          </a:p>
          <a:p>
            <a:pPr marL="0" indent="0" algn="just">
              <a:buNone/>
            </a:pPr>
            <a:r>
              <a:rPr lang="tr-TR" altLang="en-US" sz="2400" dirty="0"/>
              <a:t>   </a:t>
            </a:r>
          </a:p>
          <a:p>
            <a:pPr algn="just"/>
            <a:r>
              <a:rPr lang="tr-TR" altLang="en-US" sz="2400" dirty="0" err="1"/>
              <a:t>Byzantine</a:t>
            </a:r>
            <a:r>
              <a:rPr lang="tr-TR" altLang="en-US" sz="2400" dirty="0"/>
              <a:t> </a:t>
            </a:r>
            <a:r>
              <a:rPr lang="tr-TR" altLang="en-US" sz="2400" dirty="0" err="1"/>
              <a:t>Architecture</a:t>
            </a:r>
            <a:endParaRPr lang="tr-TR" altLang="en-US" sz="2400" dirty="0"/>
          </a:p>
          <a:p>
            <a:pPr algn="just">
              <a:buFontTx/>
              <a:buNone/>
            </a:pPr>
            <a:r>
              <a:rPr lang="tr-TR" altLang="en-US" sz="2400" dirty="0"/>
              <a:t>   *</a:t>
            </a:r>
            <a:r>
              <a:rPr lang="tr-TR" altLang="en-US" sz="2400" dirty="0" err="1"/>
              <a:t>Chora</a:t>
            </a:r>
            <a:r>
              <a:rPr lang="tr-TR" altLang="en-US" sz="2400" dirty="0"/>
              <a:t> </a:t>
            </a:r>
            <a:r>
              <a:rPr lang="tr-TR" altLang="en-US" sz="2400" dirty="0" err="1"/>
              <a:t>Church</a:t>
            </a:r>
            <a:r>
              <a:rPr lang="tr-TR" altLang="en-US" sz="2400" dirty="0"/>
              <a:t>    *</a:t>
            </a:r>
            <a:r>
              <a:rPr lang="tr-TR" altLang="en-US" sz="2400" dirty="0" err="1"/>
              <a:t>Sergio</a:t>
            </a:r>
            <a:r>
              <a:rPr lang="tr-TR" altLang="en-US" sz="2400" dirty="0"/>
              <a:t> </a:t>
            </a:r>
            <a:r>
              <a:rPr lang="tr-TR" altLang="en-US" sz="2400" dirty="0" err="1"/>
              <a:t>and</a:t>
            </a:r>
            <a:r>
              <a:rPr lang="tr-TR" altLang="en-US" sz="2400" dirty="0"/>
              <a:t> </a:t>
            </a:r>
            <a:r>
              <a:rPr lang="tr-TR" altLang="en-US" sz="2400" dirty="0" err="1"/>
              <a:t>Bakhos</a:t>
            </a:r>
            <a:r>
              <a:rPr lang="tr-TR" altLang="en-US" sz="2400" dirty="0"/>
              <a:t> </a:t>
            </a:r>
            <a:r>
              <a:rPr lang="tr-TR" altLang="en-US" sz="2400" dirty="0" err="1"/>
              <a:t>Church</a:t>
            </a:r>
            <a:endParaRPr lang="tr-TR" altLang="en-US" sz="2400" dirty="0"/>
          </a:p>
          <a:p>
            <a:pPr algn="just">
              <a:buFontTx/>
              <a:buNone/>
            </a:pPr>
            <a:r>
              <a:rPr lang="tr-TR" altLang="en-US" sz="2400" dirty="0"/>
              <a:t>   *</a:t>
            </a:r>
            <a:r>
              <a:rPr lang="tr-TR" altLang="en-US" sz="2400" dirty="0" err="1"/>
              <a:t>Hagia</a:t>
            </a:r>
            <a:r>
              <a:rPr lang="tr-TR" altLang="en-US" sz="2400" dirty="0"/>
              <a:t> </a:t>
            </a:r>
            <a:r>
              <a:rPr lang="tr-TR" altLang="en-US" sz="2400" dirty="0" err="1"/>
              <a:t>Sofia</a:t>
            </a:r>
            <a:r>
              <a:rPr lang="tr-TR" altLang="en-US" sz="2400" dirty="0"/>
              <a:t>        *San </a:t>
            </a:r>
            <a:r>
              <a:rPr lang="tr-TR" altLang="en-US" sz="2400" dirty="0" err="1"/>
              <a:t>Vitale</a:t>
            </a:r>
            <a:r>
              <a:rPr lang="tr-TR" altLang="en-US" sz="2400" dirty="0"/>
              <a:t> </a:t>
            </a:r>
            <a:r>
              <a:rPr lang="tr-TR" altLang="en-US" sz="2400" dirty="0" err="1"/>
              <a:t>Church</a:t>
            </a:r>
            <a:r>
              <a:rPr lang="tr-TR" altLang="en-US" sz="2400" dirty="0"/>
              <a:t> </a:t>
            </a:r>
          </a:p>
        </p:txBody>
      </p:sp>
      <p:sp>
        <p:nvSpPr>
          <p:cNvPr id="3074" name="Rectangle 2">
            <a:extLst>
              <a:ext uri="{FF2B5EF4-FFF2-40B4-BE49-F238E27FC236}">
                <a16:creationId xmlns:a16="http://schemas.microsoft.com/office/drawing/2014/main" id="{3DCB33E6-ADE9-44EF-982D-23692D4FC7DB}"/>
              </a:ext>
            </a:extLst>
          </p:cNvPr>
          <p:cNvSpPr>
            <a:spLocks noGrp="1" noChangeArrowheads="1"/>
          </p:cNvSpPr>
          <p:nvPr>
            <p:ph type="title"/>
          </p:nvPr>
        </p:nvSpPr>
        <p:spPr/>
        <p:txBody>
          <a:bodyPr>
            <a:normAutofit/>
          </a:bodyPr>
          <a:lstStyle/>
          <a:p>
            <a:r>
              <a:rPr lang="tr-TR" altLang="en-US" sz="3200" dirty="0" err="1">
                <a:solidFill>
                  <a:srgbClr val="FF0000"/>
                </a:solidFill>
              </a:rPr>
              <a:t>Before</a:t>
            </a:r>
            <a:r>
              <a:rPr lang="tr-TR" altLang="en-US" sz="3200" dirty="0">
                <a:solidFill>
                  <a:srgbClr val="FF0000"/>
                </a:solidFill>
              </a:rPr>
              <a:t> </a:t>
            </a:r>
            <a:r>
              <a:rPr lang="tr-TR" altLang="en-US" sz="3200" dirty="0" err="1">
                <a:solidFill>
                  <a:srgbClr val="FF0000"/>
                </a:solidFill>
              </a:rPr>
              <a:t>Ottoman</a:t>
            </a:r>
            <a:r>
              <a:rPr lang="tr-TR" altLang="en-US" sz="3200" dirty="0">
                <a:solidFill>
                  <a:srgbClr val="FF0000"/>
                </a:solidFill>
              </a:rPr>
              <a:t> </a:t>
            </a:r>
            <a:r>
              <a:rPr lang="tr-TR" altLang="en-US" sz="3200" dirty="0" err="1">
                <a:solidFill>
                  <a:srgbClr val="FF0000"/>
                </a:solidFill>
              </a:rPr>
              <a:t>Empire</a:t>
            </a:r>
            <a:r>
              <a:rPr lang="tr-TR" altLang="en-US" sz="3200" dirty="0">
                <a:solidFill>
                  <a:srgbClr val="FF0000"/>
                </a:solidFill>
              </a:rPr>
              <a:t>: </a:t>
            </a:r>
            <a:r>
              <a:rPr lang="tr-TR" altLang="en-US" sz="3200" dirty="0" err="1">
                <a:solidFill>
                  <a:srgbClr val="FF0000"/>
                </a:solidFill>
              </a:rPr>
              <a:t>Constantinople</a:t>
            </a:r>
            <a:r>
              <a:rPr lang="tr-TR" altLang="en-US" sz="4000"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FEA92BBD-6648-44AF-84F3-D8B51CF66E59}"/>
              </a:ext>
            </a:extLst>
          </p:cNvPr>
          <p:cNvSpPr>
            <a:spLocks noGrp="1" noChangeArrowheads="1"/>
          </p:cNvSpPr>
          <p:nvPr>
            <p:ph idx="1"/>
          </p:nvPr>
        </p:nvSpPr>
        <p:spPr>
          <a:xfrm>
            <a:off x="428596" y="1928802"/>
            <a:ext cx="8229600" cy="4525963"/>
          </a:xfrm>
        </p:spPr>
        <p:txBody>
          <a:bodyPr/>
          <a:lstStyle/>
          <a:p>
            <a:pPr algn="ctr">
              <a:buNone/>
            </a:pPr>
            <a:r>
              <a:rPr lang="tr-TR" altLang="en-US" sz="4800" b="1" dirty="0" err="1"/>
              <a:t>Several</a:t>
            </a:r>
            <a:r>
              <a:rPr lang="tr-TR" altLang="en-US" sz="4800" b="1" dirty="0"/>
              <a:t> </a:t>
            </a:r>
            <a:r>
              <a:rPr lang="tr-TR" altLang="en-US" sz="4800" b="1" dirty="0" err="1"/>
              <a:t>Examples</a:t>
            </a:r>
            <a:r>
              <a:rPr lang="tr-TR" altLang="en-US" sz="4800" b="1" dirty="0"/>
              <a:t> </a:t>
            </a:r>
          </a:p>
          <a:p>
            <a:pPr algn="ctr">
              <a:buNone/>
            </a:pPr>
            <a:r>
              <a:rPr lang="tr-TR" altLang="en-US" sz="4800" b="1" dirty="0" err="1"/>
              <a:t>From</a:t>
            </a:r>
            <a:r>
              <a:rPr lang="tr-TR" altLang="en-US" sz="4800" b="1" dirty="0"/>
              <a:t> </a:t>
            </a:r>
            <a:r>
              <a:rPr lang="tr-TR" altLang="en-US" sz="4800" b="1" dirty="0" err="1"/>
              <a:t>Architecture</a:t>
            </a:r>
            <a:endParaRPr lang="tr-TR" altLang="en-US" sz="48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B6E3A20-5909-CA48-8585-B849B95E90F5}"/>
              </a:ext>
            </a:extLst>
          </p:cNvPr>
          <p:cNvSpPr>
            <a:spLocks noGrp="1"/>
          </p:cNvSpPr>
          <p:nvPr>
            <p:ph type="title"/>
          </p:nvPr>
        </p:nvSpPr>
        <p:spPr>
          <a:xfrm>
            <a:off x="785786" y="214290"/>
            <a:ext cx="7943848" cy="1000132"/>
          </a:xfrm>
        </p:spPr>
        <p:txBody>
          <a:bodyPr/>
          <a:lstStyle/>
          <a:p>
            <a:pPr algn="ctr"/>
            <a:r>
              <a:rPr lang="tr-TR" sz="4000" dirty="0" err="1"/>
              <a:t>Hagia</a:t>
            </a:r>
            <a:r>
              <a:rPr lang="tr-TR" sz="4000" dirty="0"/>
              <a:t> </a:t>
            </a:r>
            <a:r>
              <a:rPr lang="tr-TR" sz="4000" dirty="0" err="1"/>
              <a:t>Sofia</a:t>
            </a:r>
            <a:endParaRPr lang="tr-TR" sz="4000" dirty="0"/>
          </a:p>
        </p:txBody>
      </p:sp>
      <p:pic>
        <p:nvPicPr>
          <p:cNvPr id="4" name="Resim 4">
            <a:extLst>
              <a:ext uri="{FF2B5EF4-FFF2-40B4-BE49-F238E27FC236}">
                <a16:creationId xmlns:a16="http://schemas.microsoft.com/office/drawing/2014/main" id="{79377A8C-086D-364A-92B0-1D2BDADE25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728" y="1214422"/>
            <a:ext cx="6495087" cy="3643338"/>
          </a:xfrm>
          <a:prstGeom prst="rect">
            <a:avLst/>
          </a:prstGeom>
        </p:spPr>
      </p:pic>
      <p:sp>
        <p:nvSpPr>
          <p:cNvPr id="6" name="5 Metin kutusu"/>
          <p:cNvSpPr txBox="1"/>
          <p:nvPr/>
        </p:nvSpPr>
        <p:spPr>
          <a:xfrm>
            <a:off x="928662" y="5000636"/>
            <a:ext cx="7429552" cy="1384995"/>
          </a:xfrm>
          <a:prstGeom prst="rect">
            <a:avLst/>
          </a:prstGeom>
          <a:noFill/>
        </p:spPr>
        <p:txBody>
          <a:bodyPr wrap="square" rtlCol="0">
            <a:spAutoFit/>
          </a:bodyPr>
          <a:lstStyle/>
          <a:p>
            <a:pPr algn="just"/>
            <a:r>
              <a:rPr lang="tr-TR" sz="1400" dirty="0" err="1"/>
              <a:t>Hagia</a:t>
            </a:r>
            <a:r>
              <a:rPr lang="tr-TR" sz="1400" dirty="0"/>
              <a:t> </a:t>
            </a:r>
            <a:r>
              <a:rPr lang="tr-TR" sz="1400" dirty="0" err="1"/>
              <a:t>Sophia</a:t>
            </a:r>
            <a:r>
              <a:rPr lang="tr-TR" sz="1400" dirty="0"/>
              <a:t> </a:t>
            </a:r>
            <a:r>
              <a:rPr lang="tr-TR" sz="1400" dirty="0" err="1"/>
              <a:t>was</a:t>
            </a:r>
            <a:r>
              <a:rPr lang="tr-TR" sz="1400" dirty="0"/>
              <a:t> </a:t>
            </a:r>
            <a:r>
              <a:rPr lang="tr-TR" sz="1400" dirty="0" err="1"/>
              <a:t>built</a:t>
            </a:r>
            <a:r>
              <a:rPr lang="tr-TR" sz="1400" dirty="0"/>
              <a:t> in </a:t>
            </a:r>
            <a:r>
              <a:rPr lang="tr-TR" sz="1400" dirty="0" err="1"/>
              <a:t>IStanbul</a:t>
            </a:r>
            <a:r>
              <a:rPr lang="en-US" sz="1400" dirty="0"/>
              <a:t> in 537 as the</a:t>
            </a:r>
            <a:r>
              <a:rPr lang="tr-TR" sz="1400" dirty="0"/>
              <a:t> </a:t>
            </a:r>
            <a:r>
              <a:rPr lang="tr-TR" sz="1400" dirty="0" err="1"/>
              <a:t>patriarchal</a:t>
            </a:r>
            <a:r>
              <a:rPr lang="tr-TR" sz="1400" dirty="0"/>
              <a:t> </a:t>
            </a:r>
            <a:r>
              <a:rPr lang="tr-TR" sz="1400" dirty="0" err="1"/>
              <a:t>cathedral</a:t>
            </a:r>
            <a:r>
              <a:rPr lang="en-US" sz="1400" dirty="0"/>
              <a:t> of the imperial capital of</a:t>
            </a:r>
            <a:r>
              <a:rPr lang="tr-TR" sz="1400" dirty="0"/>
              <a:t> </a:t>
            </a:r>
            <a:r>
              <a:rPr lang="tr-TR" sz="1400" dirty="0" err="1"/>
              <a:t>Constantinople</a:t>
            </a:r>
            <a:r>
              <a:rPr lang="en-US" sz="1400" dirty="0"/>
              <a:t>, it was the largest Christian church of the</a:t>
            </a:r>
            <a:r>
              <a:rPr lang="tr-TR" sz="1400" dirty="0"/>
              <a:t> </a:t>
            </a:r>
            <a:r>
              <a:rPr lang="tr-TR" sz="1400" dirty="0" err="1"/>
              <a:t>eastern</a:t>
            </a:r>
            <a:r>
              <a:rPr lang="tr-TR" sz="1400" dirty="0"/>
              <a:t> Roman </a:t>
            </a:r>
            <a:r>
              <a:rPr lang="tr-TR" sz="1400" dirty="0" err="1"/>
              <a:t>Empire</a:t>
            </a:r>
            <a:r>
              <a:rPr lang="en-US" sz="1400" dirty="0"/>
              <a:t> (the Byzantine Empire) and the</a:t>
            </a:r>
            <a:r>
              <a:rPr lang="tr-TR" sz="1400" dirty="0"/>
              <a:t> </a:t>
            </a:r>
            <a:r>
              <a:rPr lang="tr-TR" sz="1400" dirty="0" err="1"/>
              <a:t>Eastern</a:t>
            </a:r>
            <a:r>
              <a:rPr lang="tr-TR" sz="1400" dirty="0"/>
              <a:t> </a:t>
            </a:r>
            <a:r>
              <a:rPr lang="tr-TR" sz="1400" dirty="0" err="1"/>
              <a:t>Orthodox</a:t>
            </a:r>
            <a:r>
              <a:rPr lang="tr-TR" sz="1400" dirty="0"/>
              <a:t> </a:t>
            </a:r>
            <a:r>
              <a:rPr lang="tr-TR" sz="1400" dirty="0" err="1"/>
              <a:t>Church</a:t>
            </a:r>
            <a:r>
              <a:rPr lang="en-US" sz="1400" dirty="0"/>
              <a:t>, except during the</a:t>
            </a:r>
            <a:r>
              <a:rPr lang="tr-TR" sz="1400" dirty="0"/>
              <a:t> Latin </a:t>
            </a:r>
            <a:r>
              <a:rPr lang="tr-TR" sz="1400" dirty="0" err="1"/>
              <a:t>Empire</a:t>
            </a:r>
            <a:r>
              <a:rPr lang="en-US" sz="1400" dirty="0"/>
              <a:t> from 1204 to 1261, when it became the city's</a:t>
            </a:r>
            <a:r>
              <a:rPr lang="tr-TR" sz="1400" dirty="0"/>
              <a:t> Roman </a:t>
            </a:r>
            <a:r>
              <a:rPr lang="tr-TR" sz="1400" dirty="0" err="1"/>
              <a:t>Catholic</a:t>
            </a:r>
            <a:r>
              <a:rPr lang="en-US" sz="1400" dirty="0"/>
              <a:t> cathedral. In 1453, after the</a:t>
            </a:r>
            <a:r>
              <a:rPr lang="tr-TR" sz="1400" dirty="0"/>
              <a:t> </a:t>
            </a:r>
            <a:r>
              <a:rPr lang="tr-TR" sz="1400" dirty="0" err="1"/>
              <a:t>Fall</a:t>
            </a:r>
            <a:r>
              <a:rPr lang="tr-TR" sz="1400" dirty="0"/>
              <a:t> of </a:t>
            </a:r>
            <a:r>
              <a:rPr lang="tr-TR" sz="1400" dirty="0" err="1"/>
              <a:t>Constantinople</a:t>
            </a:r>
            <a:r>
              <a:rPr lang="en-US" sz="1400" dirty="0"/>
              <a:t> to the</a:t>
            </a:r>
            <a:r>
              <a:rPr lang="tr-TR" sz="1400" dirty="0"/>
              <a:t> </a:t>
            </a:r>
            <a:r>
              <a:rPr lang="tr-TR" sz="1400" dirty="0" err="1"/>
              <a:t>Ottoman</a:t>
            </a:r>
            <a:r>
              <a:rPr lang="tr-TR" sz="1400" dirty="0"/>
              <a:t> </a:t>
            </a:r>
            <a:r>
              <a:rPr lang="tr-TR" sz="1400" dirty="0" err="1"/>
              <a:t>Empire</a:t>
            </a:r>
            <a:r>
              <a:rPr lang="en-US" sz="1400" dirty="0"/>
              <a:t>, it was converted into a</a:t>
            </a:r>
            <a:r>
              <a:rPr lang="tr-TR" sz="1400" dirty="0"/>
              <a:t> </a:t>
            </a:r>
            <a:r>
              <a:rPr lang="tr-TR" sz="1400" dirty="0" err="1"/>
              <a:t>mosque</a:t>
            </a:r>
            <a:r>
              <a:rPr lang="en-US" sz="1400" dirty="0"/>
              <a:t>. In 1935 the secular</a:t>
            </a:r>
            <a:r>
              <a:rPr lang="tr-TR" sz="1400" dirty="0"/>
              <a:t> </a:t>
            </a:r>
            <a:r>
              <a:rPr lang="tr-TR" sz="1400" dirty="0" err="1"/>
              <a:t>Turkish</a:t>
            </a:r>
            <a:r>
              <a:rPr lang="tr-TR" sz="1400" dirty="0"/>
              <a:t> </a:t>
            </a:r>
            <a:r>
              <a:rPr lang="tr-TR" sz="1400" dirty="0" err="1"/>
              <a:t>Republic</a:t>
            </a:r>
            <a:r>
              <a:rPr lang="en-US" sz="1400" dirty="0"/>
              <a:t> established it as a museum. In 2020, it re-opened as a mosque.</a:t>
            </a:r>
            <a:endParaRPr lang="tr-TR" sz="1400" dirty="0"/>
          </a:p>
        </p:txBody>
      </p:sp>
    </p:spTree>
    <p:extLst>
      <p:ext uri="{BB962C8B-B14F-4D97-AF65-F5344CB8AC3E}">
        <p14:creationId xmlns:p14="http://schemas.microsoft.com/office/powerpoint/2010/main" val="4101857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114B2DE1-F394-1747-A304-3B13DA411FF7}"/>
              </a:ext>
            </a:extLst>
          </p:cNvPr>
          <p:cNvSpPr>
            <a:spLocks noGrp="1"/>
          </p:cNvSpPr>
          <p:nvPr>
            <p:ph type="title"/>
          </p:nvPr>
        </p:nvSpPr>
        <p:spPr>
          <a:xfrm>
            <a:off x="428596" y="142852"/>
            <a:ext cx="8229600" cy="1000132"/>
          </a:xfrm>
        </p:spPr>
        <p:txBody>
          <a:bodyPr/>
          <a:lstStyle/>
          <a:p>
            <a:pPr algn="ctr"/>
            <a:r>
              <a:rPr lang="tr-TR" sz="4000" dirty="0" err="1"/>
              <a:t>Chora</a:t>
            </a:r>
            <a:r>
              <a:rPr lang="tr-TR" sz="4000" dirty="0"/>
              <a:t> </a:t>
            </a:r>
            <a:r>
              <a:rPr lang="tr-TR" sz="4000" dirty="0" err="1"/>
              <a:t>Church</a:t>
            </a:r>
            <a:endParaRPr lang="tr-TR" sz="4000" dirty="0"/>
          </a:p>
        </p:txBody>
      </p:sp>
      <p:pic>
        <p:nvPicPr>
          <p:cNvPr id="4" name="Resim 4">
            <a:extLst>
              <a:ext uri="{FF2B5EF4-FFF2-40B4-BE49-F238E27FC236}">
                <a16:creationId xmlns:a16="http://schemas.microsoft.com/office/drawing/2014/main" id="{D0C25AFA-08DB-A64F-812C-CDE8E753B8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18" y="1142984"/>
            <a:ext cx="5619768" cy="3746512"/>
          </a:xfrm>
          <a:prstGeom prst="rect">
            <a:avLst/>
          </a:prstGeom>
        </p:spPr>
      </p:pic>
      <p:sp>
        <p:nvSpPr>
          <p:cNvPr id="5" name="4 Metin kutusu"/>
          <p:cNvSpPr txBox="1"/>
          <p:nvPr/>
        </p:nvSpPr>
        <p:spPr>
          <a:xfrm>
            <a:off x="571472" y="5072074"/>
            <a:ext cx="7858180" cy="1569660"/>
          </a:xfrm>
          <a:prstGeom prst="rect">
            <a:avLst/>
          </a:prstGeom>
          <a:noFill/>
        </p:spPr>
        <p:txBody>
          <a:bodyPr wrap="square" rtlCol="0">
            <a:spAutoFit/>
          </a:bodyPr>
          <a:lstStyle/>
          <a:p>
            <a:pPr algn="just"/>
            <a:r>
              <a:rPr lang="en-US" sz="1600" dirty="0"/>
              <a:t>The Church of the Holy </a:t>
            </a:r>
            <a:r>
              <a:rPr lang="en-US" sz="1600" dirty="0" err="1"/>
              <a:t>Saviour</a:t>
            </a:r>
            <a:r>
              <a:rPr lang="en-US" sz="1600" dirty="0"/>
              <a:t> in </a:t>
            </a:r>
            <a:r>
              <a:rPr lang="en-US" sz="1600" dirty="0" err="1"/>
              <a:t>Chora</a:t>
            </a:r>
            <a:r>
              <a:rPr lang="en-US" sz="1600" dirty="0"/>
              <a:t> was built in the style of</a:t>
            </a:r>
            <a:r>
              <a:rPr lang="tr-TR" sz="1600" dirty="0"/>
              <a:t> </a:t>
            </a:r>
            <a:r>
              <a:rPr lang="tr-TR" sz="1600" dirty="0" err="1"/>
              <a:t>Byzantine</a:t>
            </a:r>
            <a:r>
              <a:rPr lang="tr-TR" sz="1600" dirty="0"/>
              <a:t> </a:t>
            </a:r>
            <a:r>
              <a:rPr lang="tr-TR" sz="1600" dirty="0" err="1"/>
              <a:t>architecture</a:t>
            </a:r>
            <a:r>
              <a:rPr lang="en-US" sz="1600" dirty="0"/>
              <a:t>. In the 16th century, during the</a:t>
            </a:r>
            <a:r>
              <a:rPr lang="tr-TR" sz="1600" dirty="0"/>
              <a:t> </a:t>
            </a:r>
            <a:r>
              <a:rPr lang="tr-TR" sz="1600" dirty="0" err="1"/>
              <a:t>Ottoman</a:t>
            </a:r>
            <a:r>
              <a:rPr lang="en-US" sz="1600" dirty="0"/>
              <a:t> era, the Christian church was converted into a</a:t>
            </a:r>
            <a:r>
              <a:rPr lang="tr-TR" sz="1600" dirty="0"/>
              <a:t> </a:t>
            </a:r>
            <a:r>
              <a:rPr lang="tr-TR" sz="1600" dirty="0" err="1"/>
              <a:t>mosque</a:t>
            </a:r>
            <a:r>
              <a:rPr lang="en-US" sz="1600" dirty="0"/>
              <a:t>; it became a museum in 1945</a:t>
            </a:r>
            <a:r>
              <a:rPr lang="tr-TR" sz="1600" dirty="0"/>
              <a:t>.</a:t>
            </a:r>
            <a:r>
              <a:rPr lang="en-US" sz="1600" dirty="0"/>
              <a:t> The interior of the building is covered with some of the oldest and finest surviving Byzantine Christian</a:t>
            </a:r>
            <a:r>
              <a:rPr lang="tr-TR" sz="1600" dirty="0"/>
              <a:t> </a:t>
            </a:r>
            <a:r>
              <a:rPr lang="tr-TR" sz="1600" dirty="0" err="1"/>
              <a:t>mosaics</a:t>
            </a:r>
            <a:r>
              <a:rPr lang="en-US" sz="1600" dirty="0"/>
              <a:t> and </a:t>
            </a:r>
            <a:r>
              <a:rPr lang="tr-TR" sz="1600" dirty="0" err="1"/>
              <a:t>frescoes</a:t>
            </a:r>
            <a:r>
              <a:rPr lang="tr-TR" sz="1600" dirty="0"/>
              <a:t>;</a:t>
            </a:r>
            <a:r>
              <a:rPr lang="en-US" sz="1600" dirty="0"/>
              <a:t> they were uncovered and restored after the building was secularized and turned into a museum.</a:t>
            </a:r>
            <a:endParaRPr lang="tr-TR" sz="1600" dirty="0"/>
          </a:p>
        </p:txBody>
      </p:sp>
    </p:spTree>
    <p:extLst>
      <p:ext uri="{BB962C8B-B14F-4D97-AF65-F5344CB8AC3E}">
        <p14:creationId xmlns:p14="http://schemas.microsoft.com/office/powerpoint/2010/main" val="360578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414C2F4-52A8-EB4E-B4A0-52B74B8F38BB}"/>
              </a:ext>
            </a:extLst>
          </p:cNvPr>
          <p:cNvSpPr>
            <a:spLocks noGrp="1"/>
          </p:cNvSpPr>
          <p:nvPr>
            <p:ph type="title"/>
          </p:nvPr>
        </p:nvSpPr>
        <p:spPr>
          <a:xfrm>
            <a:off x="457200" y="152400"/>
            <a:ext cx="8229600" cy="919146"/>
          </a:xfrm>
        </p:spPr>
        <p:txBody>
          <a:bodyPr/>
          <a:lstStyle/>
          <a:p>
            <a:pPr algn="ctr"/>
            <a:r>
              <a:rPr lang="tr-TR" sz="3200" dirty="0" err="1"/>
              <a:t>Sergio</a:t>
            </a:r>
            <a:r>
              <a:rPr lang="tr-TR" sz="3200" dirty="0"/>
              <a:t> </a:t>
            </a:r>
            <a:r>
              <a:rPr lang="tr-TR" sz="3200" dirty="0" err="1"/>
              <a:t>And</a:t>
            </a:r>
            <a:r>
              <a:rPr lang="tr-TR" sz="3200" dirty="0"/>
              <a:t> </a:t>
            </a:r>
            <a:r>
              <a:rPr lang="tr-TR" sz="3200" dirty="0" err="1"/>
              <a:t>Bakhos</a:t>
            </a:r>
            <a:r>
              <a:rPr lang="tr-TR" sz="3200" dirty="0"/>
              <a:t> </a:t>
            </a:r>
            <a:r>
              <a:rPr lang="tr-TR" sz="3200" dirty="0" err="1"/>
              <a:t>Church</a:t>
            </a:r>
            <a:endParaRPr lang="tr-TR" sz="3200" dirty="0"/>
          </a:p>
        </p:txBody>
      </p:sp>
      <p:pic>
        <p:nvPicPr>
          <p:cNvPr id="4" name="Resim 4">
            <a:extLst>
              <a:ext uri="{FF2B5EF4-FFF2-40B4-BE49-F238E27FC236}">
                <a16:creationId xmlns:a16="http://schemas.microsoft.com/office/drawing/2014/main" id="{E761550A-B93B-9D4C-AA85-6A46D3C337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8794" y="1142984"/>
            <a:ext cx="5238744" cy="3492496"/>
          </a:xfrm>
          <a:prstGeom prst="rect">
            <a:avLst/>
          </a:prstGeom>
        </p:spPr>
      </p:pic>
      <p:sp>
        <p:nvSpPr>
          <p:cNvPr id="5" name="4 Metin kutusu"/>
          <p:cNvSpPr txBox="1"/>
          <p:nvPr/>
        </p:nvSpPr>
        <p:spPr>
          <a:xfrm>
            <a:off x="1000100" y="5000636"/>
            <a:ext cx="7143800" cy="1323439"/>
          </a:xfrm>
          <a:prstGeom prst="rect">
            <a:avLst/>
          </a:prstGeom>
          <a:noFill/>
        </p:spPr>
        <p:txBody>
          <a:bodyPr wrap="square" rtlCol="0">
            <a:spAutoFit/>
          </a:bodyPr>
          <a:lstStyle/>
          <a:p>
            <a:pPr algn="just"/>
            <a:r>
              <a:rPr lang="en-US" sz="1600" dirty="0" err="1"/>
              <a:t>Sergios</a:t>
            </a:r>
            <a:r>
              <a:rPr lang="en-US" sz="1600" dirty="0"/>
              <a:t> and </a:t>
            </a:r>
            <a:r>
              <a:rPr lang="en-US" sz="1600" dirty="0" err="1"/>
              <a:t>Bakhos</a:t>
            </a:r>
            <a:r>
              <a:rPr lang="en-US" sz="1600" dirty="0"/>
              <a:t> Church which was built by Emperor </a:t>
            </a:r>
            <a:r>
              <a:rPr lang="en-US" sz="1600" dirty="0" err="1"/>
              <a:t>Iustinianus</a:t>
            </a:r>
            <a:r>
              <a:rPr lang="en-US" sz="1600" dirty="0"/>
              <a:t> before he accession to the throne. The building has a </a:t>
            </a:r>
            <a:r>
              <a:rPr lang="en-US" sz="1600" dirty="0" err="1"/>
              <a:t>extentive</a:t>
            </a:r>
            <a:r>
              <a:rPr lang="en-US" sz="1600" dirty="0"/>
              <a:t> restoration and opened to the public service recently. During this restoration process the </a:t>
            </a:r>
            <a:r>
              <a:rPr lang="en-US" sz="1600" dirty="0" err="1"/>
              <a:t>zaviya</a:t>
            </a:r>
            <a:r>
              <a:rPr lang="en-US" sz="1600" dirty="0"/>
              <a:t> rooms which lies </a:t>
            </a:r>
            <a:r>
              <a:rPr lang="en-US" sz="1600" dirty="0" err="1"/>
              <a:t>inclose</a:t>
            </a:r>
            <a:r>
              <a:rPr lang="en-US" sz="1600" dirty="0"/>
              <a:t> the complex were designed once again and organized as humble touristic bazaar.</a:t>
            </a:r>
            <a:endParaRPr lang="tr-TR" sz="1600" dirty="0"/>
          </a:p>
        </p:txBody>
      </p:sp>
    </p:spTree>
    <p:extLst>
      <p:ext uri="{BB962C8B-B14F-4D97-AF65-F5344CB8AC3E}">
        <p14:creationId xmlns:p14="http://schemas.microsoft.com/office/powerpoint/2010/main" val="181771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a:extLst>
              <a:ext uri="{FF2B5EF4-FFF2-40B4-BE49-F238E27FC236}">
                <a16:creationId xmlns:a16="http://schemas.microsoft.com/office/drawing/2014/main" id="{95B43B11-3C79-4AB1-8BF7-9883A3011A40}"/>
              </a:ext>
            </a:extLst>
          </p:cNvPr>
          <p:cNvSpPr>
            <a:spLocks noGrp="1" noChangeArrowheads="1"/>
          </p:cNvSpPr>
          <p:nvPr>
            <p:ph idx="1"/>
          </p:nvPr>
        </p:nvSpPr>
        <p:spPr/>
        <p:txBody>
          <a:bodyPr/>
          <a:lstStyle/>
          <a:p>
            <a:pPr>
              <a:lnSpc>
                <a:spcPct val="80000"/>
              </a:lnSpc>
            </a:pPr>
            <a:r>
              <a:rPr lang="tr-TR" altLang="en-US" sz="2400" dirty="0"/>
              <a:t>Fatih Sultan Mehmet </a:t>
            </a:r>
            <a:r>
              <a:rPr lang="tr-TR" altLang="en-US" sz="2400" dirty="0" err="1"/>
              <a:t>built</a:t>
            </a:r>
            <a:r>
              <a:rPr lang="tr-TR" altLang="en-US" sz="2400" dirty="0"/>
              <a:t> </a:t>
            </a:r>
            <a:r>
              <a:rPr lang="tr-TR" altLang="en-US" sz="2400" dirty="0" err="1"/>
              <a:t>Ottoman</a:t>
            </a:r>
            <a:r>
              <a:rPr lang="tr-TR" altLang="en-US" sz="2400" dirty="0"/>
              <a:t> </a:t>
            </a:r>
            <a:r>
              <a:rPr lang="tr-TR" altLang="en-US" sz="2400" dirty="0" err="1"/>
              <a:t>Empire</a:t>
            </a:r>
            <a:r>
              <a:rPr lang="tr-TR" altLang="en-US" sz="2400" dirty="0"/>
              <a:t> </a:t>
            </a:r>
            <a:r>
              <a:rPr lang="tr-TR" altLang="en-US" sz="2400" dirty="0" err="1"/>
              <a:t>again</a:t>
            </a:r>
            <a:r>
              <a:rPr lang="tr-TR" altLang="en-US" sz="2400" dirty="0"/>
              <a:t>. </a:t>
            </a:r>
          </a:p>
          <a:p>
            <a:pPr>
              <a:lnSpc>
                <a:spcPct val="80000"/>
              </a:lnSpc>
            </a:pPr>
            <a:r>
              <a:rPr lang="tr-TR" altLang="en-US" sz="2400" dirty="0" err="1"/>
              <a:t>Economy</a:t>
            </a:r>
            <a:r>
              <a:rPr lang="tr-TR" altLang="en-US" sz="2400" dirty="0"/>
              <a:t> </a:t>
            </a:r>
            <a:r>
              <a:rPr lang="tr-TR" altLang="en-US" sz="2400" dirty="0" err="1"/>
              <a:t>got</a:t>
            </a:r>
            <a:r>
              <a:rPr lang="tr-TR" altLang="en-US" sz="2400" dirty="0"/>
              <a:t> </a:t>
            </a:r>
            <a:r>
              <a:rPr lang="tr-TR" altLang="en-US" sz="2400" dirty="0" err="1"/>
              <a:t>stronger</a:t>
            </a:r>
            <a:r>
              <a:rPr lang="tr-TR" altLang="en-US" sz="2400" dirty="0"/>
              <a:t> </a:t>
            </a:r>
            <a:r>
              <a:rPr lang="tr-TR" altLang="en-US" sz="2400" dirty="0" err="1"/>
              <a:t>Architecture</a:t>
            </a:r>
            <a:r>
              <a:rPr lang="tr-TR" altLang="en-US" sz="2400" dirty="0"/>
              <a:t> </a:t>
            </a:r>
            <a:r>
              <a:rPr lang="tr-TR" altLang="en-US" sz="2400" dirty="0" err="1"/>
              <a:t>reproduced</a:t>
            </a:r>
            <a:r>
              <a:rPr lang="tr-TR" altLang="en-US" sz="2400" dirty="0"/>
              <a:t>. </a:t>
            </a:r>
          </a:p>
          <a:p>
            <a:pPr>
              <a:lnSpc>
                <a:spcPct val="80000"/>
              </a:lnSpc>
            </a:pPr>
            <a:r>
              <a:rPr lang="tr-TR" altLang="en-US" sz="2400" dirty="0"/>
              <a:t>Art </a:t>
            </a:r>
            <a:r>
              <a:rPr lang="tr-TR" altLang="en-US" sz="2400" dirty="0" err="1"/>
              <a:t>was</a:t>
            </a:r>
            <a:r>
              <a:rPr lang="tr-TR" altLang="en-US" sz="2400" dirty="0"/>
              <a:t> </a:t>
            </a:r>
            <a:r>
              <a:rPr lang="tr-TR" altLang="en-US" sz="2400" dirty="0" err="1"/>
              <a:t>the</a:t>
            </a:r>
            <a:r>
              <a:rPr lang="tr-TR" altLang="en-US" sz="2400" dirty="0"/>
              <a:t> </a:t>
            </a:r>
            <a:r>
              <a:rPr lang="tr-TR" altLang="en-US" sz="2400" dirty="0" err="1"/>
              <a:t>highest</a:t>
            </a:r>
            <a:r>
              <a:rPr lang="tr-TR" altLang="en-US" sz="2400" dirty="0"/>
              <a:t> </a:t>
            </a:r>
            <a:r>
              <a:rPr lang="tr-TR" altLang="en-US" sz="2400" dirty="0" err="1"/>
              <a:t>level</a:t>
            </a:r>
            <a:r>
              <a:rPr lang="tr-TR" altLang="en-US" sz="2400" dirty="0"/>
              <a:t>. </a:t>
            </a:r>
            <a:r>
              <a:rPr lang="tr-TR" altLang="en-US" sz="2400" dirty="0" err="1"/>
              <a:t>Unique</a:t>
            </a:r>
            <a:r>
              <a:rPr lang="tr-TR" altLang="en-US" sz="2400" dirty="0"/>
              <a:t> art </a:t>
            </a:r>
            <a:r>
              <a:rPr lang="tr-TR" altLang="en-US" sz="2400" dirty="0" err="1"/>
              <a:t>was</a:t>
            </a:r>
            <a:r>
              <a:rPr lang="tr-TR" altLang="en-US" sz="2400" dirty="0"/>
              <a:t> </a:t>
            </a:r>
            <a:r>
              <a:rPr lang="tr-TR" altLang="en-US" sz="2400" dirty="0" err="1"/>
              <a:t>born</a:t>
            </a:r>
            <a:r>
              <a:rPr lang="tr-TR" altLang="en-US" sz="2400" dirty="0"/>
              <a:t>. </a:t>
            </a:r>
          </a:p>
          <a:p>
            <a:pPr>
              <a:lnSpc>
                <a:spcPct val="80000"/>
              </a:lnSpc>
            </a:pPr>
            <a:r>
              <a:rPr lang="tr-TR" altLang="en-US" sz="2400" dirty="0"/>
              <a:t>İstanbul </a:t>
            </a:r>
            <a:r>
              <a:rPr lang="tr-TR" altLang="en-US" sz="2400" dirty="0" err="1"/>
              <a:t>was</a:t>
            </a:r>
            <a:r>
              <a:rPr lang="tr-TR" altLang="en-US" sz="2400" dirty="0"/>
              <a:t> </a:t>
            </a:r>
            <a:r>
              <a:rPr lang="tr-TR" altLang="en-US" sz="2400" dirty="0" err="1"/>
              <a:t>the</a:t>
            </a:r>
            <a:r>
              <a:rPr lang="tr-TR" altLang="en-US" sz="2400" dirty="0"/>
              <a:t> </a:t>
            </a:r>
            <a:r>
              <a:rPr lang="tr-TR" altLang="en-US" sz="2400" dirty="0" err="1"/>
              <a:t>centure</a:t>
            </a:r>
            <a:r>
              <a:rPr lang="tr-TR" altLang="en-US" sz="2400" dirty="0"/>
              <a:t> of </a:t>
            </a:r>
            <a:r>
              <a:rPr lang="tr-TR" altLang="en-US" sz="2400" dirty="0" err="1"/>
              <a:t>the</a:t>
            </a:r>
            <a:r>
              <a:rPr lang="tr-TR" altLang="en-US" sz="2400" dirty="0"/>
              <a:t> </a:t>
            </a:r>
            <a:r>
              <a:rPr lang="tr-TR" altLang="en-US" sz="2400" dirty="0" err="1"/>
              <a:t>music</a:t>
            </a:r>
            <a:r>
              <a:rPr lang="tr-TR" altLang="en-US" sz="2400" dirty="0"/>
              <a:t>. </a:t>
            </a:r>
          </a:p>
          <a:p>
            <a:pPr>
              <a:lnSpc>
                <a:spcPct val="80000"/>
              </a:lnSpc>
            </a:pPr>
            <a:r>
              <a:rPr lang="tr-TR" altLang="en-US" sz="2400" dirty="0" err="1"/>
              <a:t>Succesful</a:t>
            </a:r>
            <a:r>
              <a:rPr lang="tr-TR" altLang="en-US" sz="2400" dirty="0"/>
              <a:t> </a:t>
            </a:r>
            <a:r>
              <a:rPr lang="tr-TR" altLang="en-US" sz="2400" dirty="0" err="1"/>
              <a:t>poets</a:t>
            </a:r>
            <a:r>
              <a:rPr lang="tr-TR" altLang="en-US" sz="2400" dirty="0"/>
              <a:t> </a:t>
            </a:r>
            <a:r>
              <a:rPr lang="tr-TR" altLang="en-US" sz="2400" dirty="0" err="1"/>
              <a:t>grew</a:t>
            </a:r>
            <a:r>
              <a:rPr lang="tr-TR" altLang="en-US" sz="2400" dirty="0"/>
              <a:t> </a:t>
            </a:r>
            <a:r>
              <a:rPr lang="tr-TR" altLang="en-US" sz="2400" dirty="0" err="1"/>
              <a:t>up</a:t>
            </a:r>
            <a:r>
              <a:rPr lang="tr-TR" altLang="en-US" sz="2400" dirty="0"/>
              <a:t> </a:t>
            </a:r>
            <a:r>
              <a:rPr lang="tr-TR" altLang="en-US" sz="2400" dirty="0" err="1"/>
              <a:t>like</a:t>
            </a:r>
            <a:r>
              <a:rPr lang="tr-TR" altLang="en-US" sz="2400" dirty="0"/>
              <a:t> Fuzuli,</a:t>
            </a:r>
            <a:r>
              <a:rPr lang="tr-TR" altLang="en-US" sz="2400" dirty="0" err="1"/>
              <a:t>Nefi</a:t>
            </a:r>
            <a:r>
              <a:rPr lang="tr-TR" altLang="en-US" sz="2400" dirty="0"/>
              <a:t>,Şeyhi</a:t>
            </a:r>
          </a:p>
          <a:p>
            <a:pPr>
              <a:lnSpc>
                <a:spcPct val="80000"/>
              </a:lnSpc>
            </a:pPr>
            <a:r>
              <a:rPr lang="tr-TR" altLang="en-US" sz="2400" dirty="0" err="1"/>
              <a:t>In</a:t>
            </a:r>
            <a:r>
              <a:rPr lang="tr-TR" altLang="en-US" sz="2400" dirty="0"/>
              <a:t> </a:t>
            </a:r>
            <a:r>
              <a:rPr lang="tr-TR" altLang="en-US" sz="2400" dirty="0" err="1"/>
              <a:t>the</a:t>
            </a:r>
            <a:r>
              <a:rPr lang="tr-TR" altLang="en-US" sz="2400" dirty="0"/>
              <a:t> </a:t>
            </a:r>
            <a:r>
              <a:rPr lang="tr-TR" altLang="en-US" sz="2400" dirty="0" err="1"/>
              <a:t>fields</a:t>
            </a:r>
            <a:r>
              <a:rPr lang="tr-TR" altLang="en-US" sz="2400" dirty="0"/>
              <a:t> of </a:t>
            </a:r>
            <a:r>
              <a:rPr lang="tr-TR" altLang="en-US" sz="2400" dirty="0" err="1"/>
              <a:t>ceramics</a:t>
            </a:r>
            <a:r>
              <a:rPr lang="tr-TR" altLang="en-US" sz="2400" dirty="0"/>
              <a:t>, Hat,Ebru. Works </a:t>
            </a:r>
            <a:r>
              <a:rPr lang="tr-TR" altLang="en-US" sz="2400" dirty="0" err="1"/>
              <a:t>exported</a:t>
            </a:r>
            <a:r>
              <a:rPr lang="tr-TR" altLang="en-US" sz="2400" dirty="0"/>
              <a:t>.</a:t>
            </a:r>
          </a:p>
          <a:p>
            <a:pPr>
              <a:lnSpc>
                <a:spcPct val="80000"/>
              </a:lnSpc>
            </a:pPr>
            <a:r>
              <a:rPr lang="tr-TR" altLang="en-US" sz="2400" dirty="0" err="1"/>
              <a:t>When</a:t>
            </a:r>
            <a:r>
              <a:rPr lang="tr-TR" altLang="en-US" sz="2400" dirty="0"/>
              <a:t> </a:t>
            </a:r>
            <a:r>
              <a:rPr lang="tr-TR" altLang="en-US" sz="2400" dirty="0" err="1"/>
              <a:t>we</a:t>
            </a:r>
            <a:r>
              <a:rPr lang="tr-TR" altLang="en-US" sz="2400" dirty="0"/>
              <a:t> say “</a:t>
            </a:r>
            <a:r>
              <a:rPr lang="tr-TR" altLang="en-US" sz="2400" dirty="0" err="1"/>
              <a:t>Ottoman</a:t>
            </a:r>
            <a:r>
              <a:rPr lang="tr-TR" altLang="en-US" sz="2400" dirty="0"/>
              <a:t> </a:t>
            </a:r>
            <a:r>
              <a:rPr lang="tr-TR" altLang="en-US" sz="2400" dirty="0" err="1"/>
              <a:t>Empire</a:t>
            </a:r>
            <a:r>
              <a:rPr lang="tr-TR" altLang="en-US" sz="2400" dirty="0"/>
              <a:t>” </a:t>
            </a:r>
            <a:r>
              <a:rPr lang="tr-TR" altLang="en-US" sz="2400" dirty="0" err="1"/>
              <a:t>arthitecture</a:t>
            </a:r>
            <a:r>
              <a:rPr lang="tr-TR" altLang="en-US" sz="2400" dirty="0"/>
              <a:t> </a:t>
            </a:r>
            <a:r>
              <a:rPr lang="tr-TR" altLang="en-US" sz="2400" dirty="0" err="1"/>
              <a:t>comes</a:t>
            </a:r>
            <a:r>
              <a:rPr lang="tr-TR" altLang="en-US" sz="2400" dirty="0"/>
              <a:t> </a:t>
            </a:r>
            <a:r>
              <a:rPr lang="tr-TR" altLang="en-US" sz="2400" dirty="0" err="1"/>
              <a:t>our</a:t>
            </a:r>
            <a:r>
              <a:rPr lang="tr-TR" altLang="en-US" sz="2400" dirty="0"/>
              <a:t> </a:t>
            </a:r>
            <a:r>
              <a:rPr lang="tr-TR" altLang="en-US" sz="2400" dirty="0" err="1"/>
              <a:t>minds</a:t>
            </a:r>
            <a:r>
              <a:rPr lang="tr-TR" altLang="en-US" sz="2400" dirty="0"/>
              <a:t> </a:t>
            </a:r>
            <a:r>
              <a:rPr lang="tr-TR" altLang="en-US" sz="2400" dirty="0" err="1"/>
              <a:t>first</a:t>
            </a:r>
            <a:r>
              <a:rPr lang="tr-TR" altLang="en-US" sz="2400" dirty="0"/>
              <a:t>. </a:t>
            </a:r>
            <a:r>
              <a:rPr lang="tr-TR" altLang="en-US" sz="2400" dirty="0" err="1"/>
              <a:t>Second</a:t>
            </a:r>
            <a:r>
              <a:rPr lang="tr-TR" altLang="en-US" sz="2400" dirty="0"/>
              <a:t> </a:t>
            </a:r>
            <a:r>
              <a:rPr lang="tr-TR" altLang="en-US" sz="2400" dirty="0" err="1"/>
              <a:t>Mehmed</a:t>
            </a:r>
            <a:r>
              <a:rPr lang="tr-TR" altLang="en-US" sz="2400" dirty="0"/>
              <a:t> </a:t>
            </a:r>
            <a:r>
              <a:rPr lang="tr-TR" altLang="en-US" sz="2400" dirty="0" err="1"/>
              <a:t>builds</a:t>
            </a:r>
            <a:r>
              <a:rPr lang="tr-TR" altLang="en-US" sz="2400" dirty="0"/>
              <a:t> </a:t>
            </a:r>
            <a:r>
              <a:rPr lang="tr-TR" altLang="en-US" sz="2400" dirty="0" err="1"/>
              <a:t>many</a:t>
            </a:r>
            <a:r>
              <a:rPr lang="tr-TR" altLang="en-US" sz="2400" dirty="0"/>
              <a:t> </a:t>
            </a:r>
            <a:r>
              <a:rPr lang="tr-TR" altLang="en-US" sz="2400" dirty="0" err="1"/>
              <a:t>architecture</a:t>
            </a:r>
            <a:r>
              <a:rPr lang="tr-TR" altLang="en-US" sz="2400" dirty="0"/>
              <a:t> </a:t>
            </a:r>
            <a:r>
              <a:rPr lang="tr-TR" altLang="en-US" sz="2400" dirty="0" err="1"/>
              <a:t>works</a:t>
            </a:r>
            <a:r>
              <a:rPr lang="tr-TR" altLang="en-US" sz="2400" dirty="0"/>
              <a:t>. </a:t>
            </a:r>
            <a:r>
              <a:rPr lang="tr-TR" altLang="en-US" sz="2400" dirty="0" err="1"/>
              <a:t>There</a:t>
            </a:r>
            <a:r>
              <a:rPr lang="tr-TR" altLang="en-US" sz="2400" dirty="0"/>
              <a:t> </a:t>
            </a:r>
            <a:r>
              <a:rPr lang="tr-TR" altLang="en-US" sz="2400" dirty="0" err="1"/>
              <a:t>were</a:t>
            </a:r>
            <a:r>
              <a:rPr lang="tr-TR" altLang="en-US" sz="2400" dirty="0"/>
              <a:t> 300 </a:t>
            </a:r>
            <a:r>
              <a:rPr lang="tr-TR" altLang="en-US" sz="2400" dirty="0" err="1"/>
              <a:t>mosques</a:t>
            </a:r>
            <a:r>
              <a:rPr lang="tr-TR" altLang="en-US" sz="2400" dirty="0"/>
              <a:t> </a:t>
            </a:r>
            <a:r>
              <a:rPr lang="tr-TR" altLang="en-US" sz="2400" dirty="0" err="1"/>
              <a:t>and</a:t>
            </a:r>
            <a:r>
              <a:rPr lang="tr-TR" altLang="en-US" sz="2400" dirty="0"/>
              <a:t> </a:t>
            </a:r>
            <a:r>
              <a:rPr lang="tr-TR" altLang="en-US" sz="2400" dirty="0" err="1"/>
              <a:t>giant</a:t>
            </a:r>
            <a:r>
              <a:rPr lang="tr-TR" altLang="en-US" sz="2400" dirty="0"/>
              <a:t> </a:t>
            </a:r>
            <a:r>
              <a:rPr lang="tr-TR" altLang="en-US" sz="2400" dirty="0" err="1"/>
              <a:t>palaces</a:t>
            </a:r>
            <a:r>
              <a:rPr lang="tr-TR" altLang="en-US" sz="2400" dirty="0"/>
              <a:t>. </a:t>
            </a:r>
          </a:p>
          <a:p>
            <a:pPr>
              <a:lnSpc>
                <a:spcPct val="80000"/>
              </a:lnSpc>
            </a:pPr>
            <a:r>
              <a:rPr lang="tr-TR" altLang="en-US" sz="2400" dirty="0" err="1"/>
              <a:t>Ottoman</a:t>
            </a:r>
            <a:r>
              <a:rPr lang="tr-TR" altLang="en-US" sz="2400" dirty="0"/>
              <a:t> </a:t>
            </a:r>
            <a:r>
              <a:rPr lang="tr-TR" altLang="en-US" sz="2400" dirty="0" err="1"/>
              <a:t>Architecture</a:t>
            </a:r>
            <a:r>
              <a:rPr lang="tr-TR" altLang="en-US" sz="2400" dirty="0"/>
              <a:t> </a:t>
            </a:r>
          </a:p>
          <a:p>
            <a:pPr>
              <a:lnSpc>
                <a:spcPct val="80000"/>
              </a:lnSpc>
              <a:buFontTx/>
              <a:buNone/>
            </a:pPr>
            <a:endParaRPr lang="tr-TR" altLang="en-US" sz="2400" dirty="0"/>
          </a:p>
          <a:p>
            <a:pPr>
              <a:lnSpc>
                <a:spcPct val="80000"/>
              </a:lnSpc>
              <a:buFontTx/>
              <a:buNone/>
            </a:pPr>
            <a:r>
              <a:rPr lang="tr-TR" altLang="en-US" sz="2400" dirty="0"/>
              <a:t>*Topkapı </a:t>
            </a:r>
            <a:r>
              <a:rPr lang="tr-TR" altLang="en-US" sz="2400" dirty="0" err="1"/>
              <a:t>Palace</a:t>
            </a:r>
            <a:r>
              <a:rPr lang="tr-TR" altLang="en-US" sz="2400" dirty="0"/>
              <a:t>       *Fatih </a:t>
            </a:r>
            <a:r>
              <a:rPr lang="tr-TR" altLang="en-US" sz="2400" dirty="0" err="1"/>
              <a:t>Mosque</a:t>
            </a:r>
            <a:r>
              <a:rPr lang="tr-TR" altLang="en-US" sz="2400" dirty="0"/>
              <a:t>    *Grand </a:t>
            </a:r>
            <a:r>
              <a:rPr lang="tr-TR" altLang="en-US" sz="2400" dirty="0" err="1"/>
              <a:t>Bazaar</a:t>
            </a:r>
            <a:r>
              <a:rPr lang="tr-TR" altLang="en-US" sz="2400" dirty="0"/>
              <a:t> </a:t>
            </a:r>
          </a:p>
        </p:txBody>
      </p:sp>
      <p:sp>
        <p:nvSpPr>
          <p:cNvPr id="4098" name="Rectangle 2">
            <a:extLst>
              <a:ext uri="{FF2B5EF4-FFF2-40B4-BE49-F238E27FC236}">
                <a16:creationId xmlns:a16="http://schemas.microsoft.com/office/drawing/2014/main" id="{C90079D2-66F2-429A-8D2C-93189C2B545C}"/>
              </a:ext>
            </a:extLst>
          </p:cNvPr>
          <p:cNvSpPr>
            <a:spLocks noGrp="1" noChangeArrowheads="1"/>
          </p:cNvSpPr>
          <p:nvPr>
            <p:ph type="title"/>
          </p:nvPr>
        </p:nvSpPr>
        <p:spPr/>
        <p:txBody>
          <a:bodyPr/>
          <a:lstStyle/>
          <a:p>
            <a:r>
              <a:rPr lang="tr-TR" altLang="en-US">
                <a:solidFill>
                  <a:srgbClr val="FF0000"/>
                </a:solidFill>
              </a:rPr>
              <a:t>After Rising: Ottoman Empire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079758D-05C2-449E-A8FF-4B3D1F8BF388}"/>
              </a:ext>
            </a:extLst>
          </p:cNvPr>
          <p:cNvSpPr>
            <a:spLocks noGrp="1" noChangeArrowheads="1"/>
          </p:cNvSpPr>
          <p:nvPr>
            <p:ph type="ctrTitle"/>
          </p:nvPr>
        </p:nvSpPr>
        <p:spPr>
          <a:xfrm>
            <a:off x="642910" y="571480"/>
            <a:ext cx="7772400" cy="1309676"/>
          </a:xfrm>
        </p:spPr>
        <p:txBody>
          <a:bodyPr anchor="ctr">
            <a:normAutofit/>
          </a:bodyPr>
          <a:lstStyle/>
          <a:p>
            <a:r>
              <a:rPr lang="tr-TR" altLang="en-US" sz="4400" dirty="0">
                <a:solidFill>
                  <a:srgbClr val="FF0000"/>
                </a:solidFill>
              </a:rPr>
              <a:t>CONTENT</a:t>
            </a:r>
          </a:p>
        </p:txBody>
      </p:sp>
      <p:sp>
        <p:nvSpPr>
          <p:cNvPr id="3" name="2 Metin kutusu"/>
          <p:cNvSpPr txBox="1"/>
          <p:nvPr/>
        </p:nvSpPr>
        <p:spPr>
          <a:xfrm>
            <a:off x="1357290" y="1571612"/>
            <a:ext cx="1287532" cy="2308324"/>
          </a:xfrm>
          <a:prstGeom prst="rect">
            <a:avLst/>
          </a:prstGeom>
          <a:noFill/>
        </p:spPr>
        <p:txBody>
          <a:bodyPr wrap="none" rtlCol="0">
            <a:spAutoFit/>
          </a:bodyPr>
          <a:lstStyle/>
          <a:p>
            <a:r>
              <a:rPr lang="tr-TR" dirty="0"/>
              <a:t>451-551</a:t>
            </a:r>
          </a:p>
          <a:p>
            <a:r>
              <a:rPr lang="tr-TR" dirty="0"/>
              <a:t>1453</a:t>
            </a:r>
          </a:p>
          <a:p>
            <a:r>
              <a:rPr lang="tr-TR" dirty="0"/>
              <a:t>1930-1939</a:t>
            </a:r>
          </a:p>
          <a:p>
            <a:r>
              <a:rPr lang="tr-TR" dirty="0"/>
              <a:t>1970</a:t>
            </a:r>
          </a:p>
          <a:p>
            <a:r>
              <a:rPr lang="tr-TR" dirty="0"/>
              <a:t>1980</a:t>
            </a:r>
          </a:p>
          <a:p>
            <a:r>
              <a:rPr lang="tr-TR" dirty="0"/>
              <a:t>1918</a:t>
            </a:r>
          </a:p>
          <a:p>
            <a:r>
              <a:rPr lang="tr-TR" dirty="0"/>
              <a:t>1461</a:t>
            </a:r>
          </a:p>
          <a:p>
            <a:endParaRPr lang="tr-T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61403BA5-75D8-304B-9E6F-EB1A4003A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911" y="1714488"/>
            <a:ext cx="4000528" cy="3438071"/>
          </a:xfrm>
          <a:prstGeom prst="rect">
            <a:avLst/>
          </a:prstGeom>
        </p:spPr>
      </p:pic>
      <p:pic>
        <p:nvPicPr>
          <p:cNvPr id="6" name="Resim 6">
            <a:extLst>
              <a:ext uri="{FF2B5EF4-FFF2-40B4-BE49-F238E27FC236}">
                <a16:creationId xmlns:a16="http://schemas.microsoft.com/office/drawing/2014/main" id="{C2CEC9AD-143C-AC47-B0F6-266EB2792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744" y="1714488"/>
            <a:ext cx="3513700" cy="3429024"/>
          </a:xfrm>
          <a:prstGeom prst="rect">
            <a:avLst/>
          </a:prstGeom>
        </p:spPr>
      </p:pic>
      <p:sp>
        <p:nvSpPr>
          <p:cNvPr id="5" name="4 Metin kutusu"/>
          <p:cNvSpPr txBox="1"/>
          <p:nvPr/>
        </p:nvSpPr>
        <p:spPr>
          <a:xfrm>
            <a:off x="2214546" y="1071546"/>
            <a:ext cx="5786478" cy="369332"/>
          </a:xfrm>
          <a:prstGeom prst="rect">
            <a:avLst/>
          </a:prstGeom>
          <a:noFill/>
        </p:spPr>
        <p:txBody>
          <a:bodyPr wrap="square" rtlCol="0">
            <a:spAutoFit/>
          </a:bodyPr>
          <a:lstStyle/>
          <a:p>
            <a:r>
              <a:rPr lang="tr-TR" dirty="0" err="1"/>
              <a:t>Several</a:t>
            </a:r>
            <a:r>
              <a:rPr lang="tr-TR" dirty="0"/>
              <a:t> </a:t>
            </a:r>
            <a:r>
              <a:rPr lang="tr-TR" dirty="0" err="1"/>
              <a:t>examples</a:t>
            </a:r>
            <a:r>
              <a:rPr lang="tr-TR" dirty="0"/>
              <a:t> of </a:t>
            </a:r>
            <a:r>
              <a:rPr lang="tr-TR" dirty="0" err="1"/>
              <a:t>Ottoman</a:t>
            </a:r>
            <a:r>
              <a:rPr lang="tr-TR" dirty="0"/>
              <a:t> </a:t>
            </a:r>
            <a:r>
              <a:rPr lang="tr-TR" dirty="0" err="1"/>
              <a:t>Designs</a:t>
            </a:r>
            <a:endParaRPr lang="tr-TR" dirty="0"/>
          </a:p>
        </p:txBody>
      </p:sp>
    </p:spTree>
    <p:extLst>
      <p:ext uri="{BB962C8B-B14F-4D97-AF65-F5344CB8AC3E}">
        <p14:creationId xmlns:p14="http://schemas.microsoft.com/office/powerpoint/2010/main" val="2483076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DB46789C-203C-BC48-8DFE-40A0BC75952F}"/>
              </a:ext>
            </a:extLst>
          </p:cNvPr>
          <p:cNvSpPr>
            <a:spLocks noGrp="1"/>
          </p:cNvSpPr>
          <p:nvPr>
            <p:ph type="title"/>
          </p:nvPr>
        </p:nvSpPr>
        <p:spPr>
          <a:xfrm>
            <a:off x="457200" y="152400"/>
            <a:ext cx="8258204" cy="990584"/>
          </a:xfrm>
        </p:spPr>
        <p:txBody>
          <a:bodyPr/>
          <a:lstStyle/>
          <a:p>
            <a:pPr algn="ctr"/>
            <a:r>
              <a:rPr lang="tr-TR" dirty="0"/>
              <a:t>Topkapı </a:t>
            </a:r>
            <a:r>
              <a:rPr lang="tr-TR" dirty="0" err="1"/>
              <a:t>Palace</a:t>
            </a:r>
            <a:endParaRPr lang="tr-TR" dirty="0"/>
          </a:p>
        </p:txBody>
      </p:sp>
      <p:pic>
        <p:nvPicPr>
          <p:cNvPr id="4" name="Resim 4">
            <a:extLst>
              <a:ext uri="{FF2B5EF4-FFF2-40B4-BE49-F238E27FC236}">
                <a16:creationId xmlns:a16="http://schemas.microsoft.com/office/drawing/2014/main" id="{F6EE00BB-2566-DD48-BCD9-EC7DF0BA49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166" y="1357298"/>
            <a:ext cx="6096000" cy="2928958"/>
          </a:xfrm>
          <a:prstGeom prst="rect">
            <a:avLst/>
          </a:prstGeom>
        </p:spPr>
      </p:pic>
      <p:sp>
        <p:nvSpPr>
          <p:cNvPr id="5" name="4 Metin kutusu"/>
          <p:cNvSpPr txBox="1"/>
          <p:nvPr/>
        </p:nvSpPr>
        <p:spPr>
          <a:xfrm>
            <a:off x="714348" y="4500570"/>
            <a:ext cx="7643866" cy="1323439"/>
          </a:xfrm>
          <a:prstGeom prst="rect">
            <a:avLst/>
          </a:prstGeom>
          <a:noFill/>
        </p:spPr>
        <p:txBody>
          <a:bodyPr wrap="square" rtlCol="0">
            <a:spAutoFit/>
          </a:bodyPr>
          <a:lstStyle/>
          <a:p>
            <a:pPr algn="just"/>
            <a:r>
              <a:rPr lang="tr-TR" sz="1600" dirty="0"/>
              <a:t>Topkapı </a:t>
            </a:r>
            <a:r>
              <a:rPr lang="tr-TR" sz="1600" dirty="0" err="1"/>
              <a:t>Palace</a:t>
            </a:r>
            <a:r>
              <a:rPr lang="tr-TR" sz="1600" dirty="0"/>
              <a:t> </a:t>
            </a:r>
            <a:r>
              <a:rPr lang="en-US" sz="1600" dirty="0"/>
              <a:t>is a large museum in the east  of</a:t>
            </a:r>
            <a:r>
              <a:rPr lang="tr-TR" sz="1600" dirty="0"/>
              <a:t> </a:t>
            </a:r>
            <a:r>
              <a:rPr lang="tr-TR" sz="1600" dirty="0" err="1"/>
              <a:t>Istanbul</a:t>
            </a:r>
            <a:r>
              <a:rPr lang="tr-TR" sz="1600" dirty="0"/>
              <a:t> in </a:t>
            </a:r>
            <a:r>
              <a:rPr lang="tr-TR" sz="1600" dirty="0" err="1"/>
              <a:t>Turkey</a:t>
            </a:r>
            <a:r>
              <a:rPr lang="tr-TR" sz="1600" dirty="0"/>
              <a:t>.</a:t>
            </a:r>
            <a:r>
              <a:rPr lang="en-US" sz="1600" dirty="0"/>
              <a:t> In the 15th and 16th centuries it served as the main residence and administrative headquarters of the</a:t>
            </a:r>
            <a:r>
              <a:rPr lang="tr-TR" sz="1600" dirty="0"/>
              <a:t> </a:t>
            </a:r>
            <a:r>
              <a:rPr lang="tr-TR" sz="1600" dirty="0" err="1"/>
              <a:t>Ottoman</a:t>
            </a:r>
            <a:r>
              <a:rPr lang="tr-TR" sz="1600" dirty="0"/>
              <a:t> </a:t>
            </a:r>
            <a:r>
              <a:rPr lang="tr-TR" sz="1600" dirty="0" err="1"/>
              <a:t>Sultans</a:t>
            </a:r>
            <a:r>
              <a:rPr lang="tr-TR" sz="1600" dirty="0"/>
              <a:t>.</a:t>
            </a:r>
            <a:endParaRPr lang="en-US" sz="1600" dirty="0"/>
          </a:p>
          <a:p>
            <a:pPr algn="just"/>
            <a:r>
              <a:rPr lang="en-US" sz="1600" dirty="0"/>
              <a:t>Construction, ordered by the Sultan</a:t>
            </a:r>
            <a:r>
              <a:rPr lang="tr-TR" sz="1600" dirty="0"/>
              <a:t> </a:t>
            </a:r>
            <a:r>
              <a:rPr lang="tr-TR" sz="1600" dirty="0" err="1"/>
              <a:t>Mehmed</a:t>
            </a:r>
            <a:r>
              <a:rPr lang="tr-TR" sz="1600" dirty="0"/>
              <a:t> </a:t>
            </a:r>
            <a:r>
              <a:rPr lang="tr-TR" sz="1600" dirty="0" err="1"/>
              <a:t>the</a:t>
            </a:r>
            <a:r>
              <a:rPr lang="tr-TR" sz="1600" dirty="0"/>
              <a:t> </a:t>
            </a:r>
            <a:r>
              <a:rPr lang="tr-TR" sz="1600" dirty="0" err="1"/>
              <a:t>Conqueror</a:t>
            </a:r>
            <a:r>
              <a:rPr lang="en-US" sz="1600" dirty="0"/>
              <a:t>, began in 1459, six years after the</a:t>
            </a:r>
            <a:r>
              <a:rPr lang="tr-TR" sz="1600" dirty="0"/>
              <a:t> </a:t>
            </a:r>
            <a:r>
              <a:rPr lang="tr-TR" sz="1600" dirty="0" err="1"/>
              <a:t>conquest</a:t>
            </a:r>
            <a:r>
              <a:rPr lang="tr-TR" sz="1600" dirty="0"/>
              <a:t> of </a:t>
            </a:r>
            <a:r>
              <a:rPr lang="tr-TR" sz="1600" dirty="0" err="1"/>
              <a:t>Constantinople</a:t>
            </a:r>
            <a:r>
              <a:rPr lang="tr-TR" sz="1600" dirty="0"/>
              <a:t>.</a:t>
            </a:r>
            <a:r>
              <a:rPr lang="en-US" sz="1600" dirty="0"/>
              <a:t> </a:t>
            </a:r>
          </a:p>
        </p:txBody>
      </p:sp>
    </p:spTree>
    <p:extLst>
      <p:ext uri="{BB962C8B-B14F-4D97-AF65-F5344CB8AC3E}">
        <p14:creationId xmlns:p14="http://schemas.microsoft.com/office/powerpoint/2010/main" val="3167651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CCBED8D-C500-6F4B-9DE6-2F9DBC0582E7}"/>
              </a:ext>
            </a:extLst>
          </p:cNvPr>
          <p:cNvSpPr>
            <a:spLocks noGrp="1"/>
          </p:cNvSpPr>
          <p:nvPr>
            <p:ph type="title"/>
          </p:nvPr>
        </p:nvSpPr>
        <p:spPr>
          <a:xfrm>
            <a:off x="457200" y="274638"/>
            <a:ext cx="8229600" cy="796908"/>
          </a:xfrm>
        </p:spPr>
        <p:txBody>
          <a:bodyPr>
            <a:normAutofit/>
          </a:bodyPr>
          <a:lstStyle/>
          <a:p>
            <a:pPr algn="ctr"/>
            <a:r>
              <a:rPr lang="tr-TR" dirty="0"/>
              <a:t>Fatih </a:t>
            </a:r>
            <a:r>
              <a:rPr lang="tr-TR" dirty="0" err="1"/>
              <a:t>Mosque</a:t>
            </a:r>
            <a:endParaRPr lang="tr-TR" dirty="0"/>
          </a:p>
        </p:txBody>
      </p:sp>
      <p:pic>
        <p:nvPicPr>
          <p:cNvPr id="4" name="Resim 4">
            <a:extLst>
              <a:ext uri="{FF2B5EF4-FFF2-40B4-BE49-F238E27FC236}">
                <a16:creationId xmlns:a16="http://schemas.microsoft.com/office/drawing/2014/main" id="{130DA50B-C320-2A4C-AC0F-7A0475E702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0166" y="1214422"/>
            <a:ext cx="6096000" cy="3436620"/>
          </a:xfrm>
          <a:prstGeom prst="rect">
            <a:avLst/>
          </a:prstGeom>
        </p:spPr>
      </p:pic>
      <p:sp>
        <p:nvSpPr>
          <p:cNvPr id="5" name="4 Metin kutusu"/>
          <p:cNvSpPr txBox="1"/>
          <p:nvPr/>
        </p:nvSpPr>
        <p:spPr>
          <a:xfrm>
            <a:off x="857224" y="5000636"/>
            <a:ext cx="7572428" cy="1600438"/>
          </a:xfrm>
          <a:prstGeom prst="rect">
            <a:avLst/>
          </a:prstGeom>
          <a:noFill/>
        </p:spPr>
        <p:txBody>
          <a:bodyPr wrap="square" rtlCol="0">
            <a:spAutoFit/>
          </a:bodyPr>
          <a:lstStyle/>
          <a:p>
            <a:pPr algn="just"/>
            <a:r>
              <a:rPr lang="en-US" sz="1600" dirty="0"/>
              <a:t>The </a:t>
            </a:r>
            <a:r>
              <a:rPr lang="en-US" sz="1600" dirty="0" err="1"/>
              <a:t>Fatih</a:t>
            </a:r>
            <a:r>
              <a:rPr lang="en-US" sz="1600" dirty="0"/>
              <a:t> Mosque  is an</a:t>
            </a:r>
            <a:r>
              <a:rPr lang="tr-TR" sz="1600" dirty="0"/>
              <a:t> </a:t>
            </a:r>
            <a:r>
              <a:rPr lang="tr-TR" sz="1600" dirty="0" err="1"/>
              <a:t>Ottoman</a:t>
            </a:r>
            <a:r>
              <a:rPr lang="en-US" sz="1600" dirty="0"/>
              <a:t> mosque in </a:t>
            </a:r>
            <a:r>
              <a:rPr lang="tr-TR" sz="1600" dirty="0" err="1"/>
              <a:t>Istanbul</a:t>
            </a:r>
            <a:r>
              <a:rPr lang="en-US" sz="1600" dirty="0"/>
              <a:t>,Turkey. The original mosque on the site was constructed between 1463 and 1470 on the site of the</a:t>
            </a:r>
            <a:r>
              <a:rPr lang="tr-TR" sz="1600" dirty="0"/>
              <a:t> </a:t>
            </a:r>
            <a:r>
              <a:rPr lang="tr-TR" sz="1600" dirty="0" err="1"/>
              <a:t>Curch</a:t>
            </a:r>
            <a:r>
              <a:rPr lang="tr-TR" sz="1600" dirty="0"/>
              <a:t> of </a:t>
            </a:r>
            <a:r>
              <a:rPr lang="tr-TR" sz="1600" dirty="0" err="1"/>
              <a:t>the</a:t>
            </a:r>
            <a:r>
              <a:rPr lang="tr-TR" sz="1600" dirty="0"/>
              <a:t> </a:t>
            </a:r>
            <a:r>
              <a:rPr lang="tr-TR" sz="1600" dirty="0" err="1"/>
              <a:t>Holy</a:t>
            </a:r>
            <a:r>
              <a:rPr lang="tr-TR" sz="1600" dirty="0"/>
              <a:t> </a:t>
            </a:r>
            <a:r>
              <a:rPr lang="tr-TR" sz="1600" dirty="0" err="1"/>
              <a:t>Apostles</a:t>
            </a:r>
            <a:r>
              <a:rPr lang="en-US" sz="1600" dirty="0"/>
              <a:t>. It was seriously damaged in the</a:t>
            </a:r>
            <a:r>
              <a:rPr lang="tr-TR" sz="1600" dirty="0"/>
              <a:t> 1766 </a:t>
            </a:r>
            <a:r>
              <a:rPr lang="tr-TR" sz="1600" dirty="0" err="1"/>
              <a:t>earthquake</a:t>
            </a:r>
            <a:r>
              <a:rPr lang="en-US" sz="1600" dirty="0"/>
              <a:t> and was rebuilt in 1771 to a different design. It is one of the largest examples of Ottoman-Islamic architecture in Istanbul and represents an important stage in the development of classic</a:t>
            </a:r>
            <a:r>
              <a:rPr lang="tr-TR" sz="1600" dirty="0"/>
              <a:t> </a:t>
            </a:r>
            <a:r>
              <a:rPr lang="tr-TR" sz="1600" dirty="0" err="1"/>
              <a:t>Ottoman</a:t>
            </a:r>
            <a:r>
              <a:rPr lang="tr-TR" sz="1600" dirty="0"/>
              <a:t> </a:t>
            </a:r>
            <a:r>
              <a:rPr lang="tr-TR" sz="1600" dirty="0" err="1"/>
              <a:t>architecture</a:t>
            </a:r>
            <a:r>
              <a:rPr lang="tr-TR" sz="1600" dirty="0"/>
              <a:t>.</a:t>
            </a:r>
            <a:r>
              <a:rPr lang="en-US" dirty="0"/>
              <a:t> </a:t>
            </a:r>
            <a:endParaRPr lang="tr-TR" dirty="0"/>
          </a:p>
        </p:txBody>
      </p:sp>
    </p:spTree>
    <p:extLst>
      <p:ext uri="{BB962C8B-B14F-4D97-AF65-F5344CB8AC3E}">
        <p14:creationId xmlns:p14="http://schemas.microsoft.com/office/powerpoint/2010/main" val="6767567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CFCB59B0-4500-4AF8-A1DA-25FCCCA92DFD}"/>
              </a:ext>
            </a:extLst>
          </p:cNvPr>
          <p:cNvSpPr>
            <a:spLocks noGrp="1" noChangeArrowheads="1"/>
          </p:cNvSpPr>
          <p:nvPr>
            <p:ph idx="1"/>
          </p:nvPr>
        </p:nvSpPr>
        <p:spPr>
          <a:xfrm>
            <a:off x="457200" y="1524000"/>
            <a:ext cx="4543428" cy="4572000"/>
          </a:xfrm>
        </p:spPr>
        <p:txBody>
          <a:bodyPr>
            <a:normAutofit fontScale="92500" lnSpcReduction="20000"/>
          </a:bodyPr>
          <a:lstStyle/>
          <a:p>
            <a:pPr>
              <a:lnSpc>
                <a:spcPct val="90000"/>
              </a:lnSpc>
            </a:pPr>
            <a:r>
              <a:rPr lang="tr-TR" altLang="en-US" sz="2400" dirty="0" err="1"/>
              <a:t>Nearly</a:t>
            </a:r>
            <a:r>
              <a:rPr lang="tr-TR" altLang="en-US" sz="2400" dirty="0"/>
              <a:t> 300 </a:t>
            </a:r>
            <a:r>
              <a:rPr lang="tr-TR" altLang="en-US" sz="2400" dirty="0" err="1"/>
              <a:t>millions</a:t>
            </a:r>
            <a:r>
              <a:rPr lang="tr-TR" altLang="en-US" sz="2400" dirty="0"/>
              <a:t> </a:t>
            </a:r>
            <a:r>
              <a:rPr lang="tr-TR" altLang="en-US" sz="2400" dirty="0" err="1"/>
              <a:t>are</a:t>
            </a:r>
            <a:r>
              <a:rPr lang="tr-TR" altLang="en-US" sz="2400" dirty="0"/>
              <a:t> </a:t>
            </a:r>
            <a:r>
              <a:rPr lang="tr-TR" altLang="en-US" sz="2400" dirty="0" err="1"/>
              <a:t>Orthodox</a:t>
            </a:r>
            <a:r>
              <a:rPr lang="tr-TR" altLang="en-US" sz="2400" dirty="0"/>
              <a:t> </a:t>
            </a:r>
            <a:r>
              <a:rPr lang="tr-TR" altLang="en-US" sz="2400" dirty="0" err="1"/>
              <a:t>around</a:t>
            </a:r>
            <a:r>
              <a:rPr lang="tr-TR" altLang="en-US" sz="2400" dirty="0"/>
              <a:t> </a:t>
            </a:r>
            <a:r>
              <a:rPr lang="tr-TR" altLang="en-US" sz="2400" dirty="0" err="1"/>
              <a:t>the</a:t>
            </a:r>
            <a:r>
              <a:rPr lang="tr-TR" altLang="en-US" sz="2400" dirty="0"/>
              <a:t> </a:t>
            </a:r>
            <a:r>
              <a:rPr lang="tr-TR" altLang="en-US" sz="2400" dirty="0" err="1"/>
              <a:t>world</a:t>
            </a:r>
            <a:r>
              <a:rPr lang="tr-TR" altLang="en-US" sz="2400" dirty="0"/>
              <a:t>. </a:t>
            </a:r>
            <a:r>
              <a:rPr lang="tr-TR" altLang="en-US" sz="2400" dirty="0" err="1"/>
              <a:t>Center</a:t>
            </a:r>
            <a:r>
              <a:rPr lang="tr-TR" altLang="en-US" sz="2400" dirty="0"/>
              <a:t> of </a:t>
            </a:r>
            <a:r>
              <a:rPr lang="tr-TR" altLang="en-US" sz="2400" dirty="0" err="1"/>
              <a:t>the</a:t>
            </a:r>
            <a:r>
              <a:rPr lang="tr-TR" altLang="en-US" sz="2400" dirty="0"/>
              <a:t> </a:t>
            </a:r>
            <a:r>
              <a:rPr lang="tr-TR" altLang="en-US" sz="2400" dirty="0" err="1"/>
              <a:t>Orthodox</a:t>
            </a:r>
            <a:r>
              <a:rPr lang="tr-TR" altLang="en-US" sz="2400" dirty="0"/>
              <a:t> </a:t>
            </a:r>
            <a:r>
              <a:rPr lang="tr-TR" altLang="en-US" sz="2400" dirty="0" err="1"/>
              <a:t>Church’s</a:t>
            </a:r>
            <a:r>
              <a:rPr lang="tr-TR" altLang="en-US" sz="2400" dirty="0"/>
              <a:t> is İstanbul Fener </a:t>
            </a:r>
            <a:r>
              <a:rPr lang="tr-TR" altLang="en-US" sz="2400" dirty="0" err="1"/>
              <a:t>Greek</a:t>
            </a:r>
            <a:r>
              <a:rPr lang="tr-TR" altLang="en-US" sz="2400" dirty="0"/>
              <a:t> </a:t>
            </a:r>
          </a:p>
          <a:p>
            <a:pPr>
              <a:lnSpc>
                <a:spcPct val="90000"/>
              </a:lnSpc>
            </a:pPr>
            <a:r>
              <a:rPr lang="tr-TR" altLang="en-US" sz="2400" dirty="0" err="1"/>
              <a:t>Patriarch</a:t>
            </a:r>
            <a:r>
              <a:rPr lang="tr-TR" altLang="en-US" sz="2400" dirty="0"/>
              <a:t> in </a:t>
            </a:r>
            <a:r>
              <a:rPr lang="tr-TR" altLang="en-US" sz="2400" dirty="0" err="1"/>
              <a:t>the</a:t>
            </a:r>
            <a:r>
              <a:rPr lang="tr-TR" altLang="en-US" sz="2400" dirty="0"/>
              <a:t> </a:t>
            </a:r>
            <a:r>
              <a:rPr lang="tr-TR" altLang="en-US" sz="2400" dirty="0" err="1"/>
              <a:t>Byzantine</a:t>
            </a:r>
            <a:r>
              <a:rPr lang="tr-TR" altLang="en-US" sz="2400" dirty="0"/>
              <a:t> </a:t>
            </a:r>
            <a:r>
              <a:rPr lang="tr-TR" altLang="en-US" sz="2400" dirty="0" err="1"/>
              <a:t>territories</a:t>
            </a:r>
            <a:r>
              <a:rPr lang="tr-TR" altLang="en-US" sz="2400" dirty="0"/>
              <a:t>, </a:t>
            </a:r>
            <a:r>
              <a:rPr lang="tr-TR" altLang="en-US" sz="2400" dirty="0" err="1"/>
              <a:t>people</a:t>
            </a:r>
            <a:r>
              <a:rPr lang="tr-TR" altLang="en-US" sz="2400" dirty="0"/>
              <a:t> </a:t>
            </a:r>
            <a:r>
              <a:rPr lang="tr-TR" altLang="en-US" sz="2400" dirty="0" err="1"/>
              <a:t>believed</a:t>
            </a:r>
            <a:r>
              <a:rPr lang="tr-TR" altLang="en-US" sz="2400" dirty="0"/>
              <a:t> in </a:t>
            </a:r>
            <a:r>
              <a:rPr lang="tr-TR" altLang="en-US" sz="2400" dirty="0" err="1"/>
              <a:t>christianty</a:t>
            </a:r>
            <a:r>
              <a:rPr lang="tr-TR" altLang="en-US" sz="2400" dirty="0"/>
              <a:t> (</a:t>
            </a:r>
            <a:r>
              <a:rPr lang="tr-TR" altLang="en-US" sz="2400" dirty="0" err="1"/>
              <a:t>Eastern</a:t>
            </a:r>
            <a:r>
              <a:rPr lang="tr-TR" altLang="en-US" sz="2400" dirty="0"/>
              <a:t> </a:t>
            </a:r>
            <a:r>
              <a:rPr lang="tr-TR" altLang="en-US" sz="2400" dirty="0" err="1"/>
              <a:t>Orthodoxy</a:t>
            </a:r>
            <a:r>
              <a:rPr lang="tr-TR" altLang="en-US" sz="2400" dirty="0"/>
              <a:t>). </a:t>
            </a:r>
            <a:r>
              <a:rPr lang="tr-TR" altLang="en-US" sz="2400" dirty="0" err="1"/>
              <a:t>First</a:t>
            </a:r>
            <a:r>
              <a:rPr lang="tr-TR" altLang="en-US" sz="2400" dirty="0"/>
              <a:t> </a:t>
            </a:r>
            <a:r>
              <a:rPr lang="tr-TR" altLang="en-US" sz="2400" dirty="0" err="1"/>
              <a:t>christian</a:t>
            </a:r>
            <a:r>
              <a:rPr lang="tr-TR" altLang="en-US" sz="2400" dirty="0"/>
              <a:t> </a:t>
            </a:r>
            <a:r>
              <a:rPr lang="tr-TR" altLang="en-US" sz="2400" dirty="0" err="1"/>
              <a:t>state</a:t>
            </a:r>
            <a:r>
              <a:rPr lang="tr-TR" altLang="en-US" sz="2400" dirty="0"/>
              <a:t> in </a:t>
            </a:r>
            <a:r>
              <a:rPr lang="tr-TR" altLang="en-US" sz="2400" dirty="0" err="1"/>
              <a:t>history</a:t>
            </a:r>
            <a:r>
              <a:rPr lang="tr-TR" altLang="en-US" sz="2400" dirty="0"/>
              <a:t> </a:t>
            </a:r>
            <a:r>
              <a:rPr lang="tr-TR" altLang="en-US" sz="2400" dirty="0" err="1"/>
              <a:t>was</a:t>
            </a:r>
            <a:r>
              <a:rPr lang="tr-TR" altLang="en-US" sz="2400" dirty="0"/>
              <a:t> </a:t>
            </a:r>
            <a:r>
              <a:rPr lang="tr-TR" altLang="en-US" sz="2400" dirty="0" err="1"/>
              <a:t>Byzantium</a:t>
            </a:r>
            <a:r>
              <a:rPr lang="tr-TR" altLang="en-US" sz="2400" dirty="0"/>
              <a:t>.</a:t>
            </a:r>
          </a:p>
          <a:p>
            <a:pPr>
              <a:lnSpc>
                <a:spcPct val="90000"/>
              </a:lnSpc>
              <a:buFontTx/>
              <a:buNone/>
            </a:pPr>
            <a:endParaRPr lang="tr-TR" altLang="en-US" sz="2400" dirty="0"/>
          </a:p>
          <a:p>
            <a:pPr>
              <a:lnSpc>
                <a:spcPct val="90000"/>
              </a:lnSpc>
            </a:pPr>
            <a:r>
              <a:rPr lang="tr-TR" altLang="en-US" sz="2400" dirty="0"/>
              <a:t>  </a:t>
            </a:r>
            <a:r>
              <a:rPr lang="tr-TR" altLang="en-US" sz="2400" dirty="0" err="1"/>
              <a:t>After</a:t>
            </a:r>
            <a:r>
              <a:rPr lang="tr-TR" altLang="en-US" sz="2400" dirty="0"/>
              <a:t> 1453, </a:t>
            </a:r>
            <a:r>
              <a:rPr lang="tr-TR" altLang="en-US" sz="2400" dirty="0" err="1"/>
              <a:t>emperor</a:t>
            </a:r>
            <a:r>
              <a:rPr lang="tr-TR" altLang="en-US" sz="2400" dirty="0"/>
              <a:t> Fatih </a:t>
            </a:r>
            <a:r>
              <a:rPr lang="tr-TR" altLang="en-US" sz="2400" dirty="0" err="1"/>
              <a:t>recognized</a:t>
            </a:r>
            <a:r>
              <a:rPr lang="tr-TR" altLang="en-US" sz="2400" dirty="0"/>
              <a:t> </a:t>
            </a:r>
            <a:r>
              <a:rPr lang="tr-TR" altLang="en-US" sz="2400" dirty="0" err="1"/>
              <a:t>freedom</a:t>
            </a:r>
            <a:r>
              <a:rPr lang="tr-TR" altLang="en-US" sz="2400" dirty="0"/>
              <a:t> of </a:t>
            </a:r>
            <a:r>
              <a:rPr lang="tr-TR" altLang="en-US" sz="2400" dirty="0" err="1"/>
              <a:t>religion</a:t>
            </a:r>
            <a:r>
              <a:rPr lang="tr-TR" altLang="en-US" sz="2400" dirty="0"/>
              <a:t>. Fener </a:t>
            </a:r>
            <a:r>
              <a:rPr lang="tr-TR" altLang="en-US" sz="2400" dirty="0" err="1"/>
              <a:t>Greek</a:t>
            </a:r>
            <a:r>
              <a:rPr lang="tr-TR" altLang="en-US" sz="2400" dirty="0"/>
              <a:t> </a:t>
            </a:r>
            <a:r>
              <a:rPr lang="tr-TR" altLang="en-US" sz="2400" dirty="0" err="1"/>
              <a:t>Patriarch</a:t>
            </a:r>
            <a:r>
              <a:rPr lang="tr-TR" altLang="en-US" sz="2400" dirty="0"/>
              <a:t> is </a:t>
            </a:r>
            <a:r>
              <a:rPr lang="tr-TR" altLang="en-US" sz="2400" dirty="0" err="1"/>
              <a:t>still</a:t>
            </a:r>
            <a:r>
              <a:rPr lang="tr-TR" altLang="en-US" sz="2400" dirty="0"/>
              <a:t> in </a:t>
            </a:r>
            <a:r>
              <a:rPr lang="tr-TR" altLang="en-US" sz="2400" dirty="0" err="1"/>
              <a:t>use</a:t>
            </a:r>
            <a:r>
              <a:rPr lang="tr-TR" altLang="en-US" sz="2400" dirty="0"/>
              <a:t> in 2019 at İstanbul.</a:t>
            </a:r>
          </a:p>
          <a:p>
            <a:pPr>
              <a:lnSpc>
                <a:spcPct val="90000"/>
              </a:lnSpc>
            </a:pPr>
            <a:r>
              <a:rPr lang="tr-TR" altLang="en-US" sz="2400" dirty="0"/>
              <a:t>Art </a:t>
            </a:r>
          </a:p>
          <a:p>
            <a:pPr>
              <a:lnSpc>
                <a:spcPct val="90000"/>
              </a:lnSpc>
            </a:pPr>
            <a:r>
              <a:rPr lang="tr-TR" altLang="en-US" sz="2400" dirty="0" err="1"/>
              <a:t>Using</a:t>
            </a:r>
            <a:r>
              <a:rPr lang="tr-TR" altLang="en-US" sz="2400" dirty="0"/>
              <a:t> </a:t>
            </a:r>
            <a:r>
              <a:rPr lang="tr-TR" altLang="en-US" sz="2400" dirty="0" err="1"/>
              <a:t>symbol</a:t>
            </a:r>
            <a:r>
              <a:rPr lang="tr-TR" altLang="en-US" sz="2400" dirty="0"/>
              <a:t> </a:t>
            </a:r>
            <a:r>
              <a:rPr lang="tr-TR" altLang="en-US" sz="2400" dirty="0" err="1"/>
              <a:t>was</a:t>
            </a:r>
            <a:r>
              <a:rPr lang="tr-TR" altLang="en-US" sz="2400" dirty="0"/>
              <a:t> </a:t>
            </a:r>
            <a:r>
              <a:rPr lang="tr-TR" altLang="en-US" sz="2400" dirty="0" err="1"/>
              <a:t>important</a:t>
            </a:r>
            <a:r>
              <a:rPr lang="tr-TR" altLang="en-US" sz="2400" dirty="0"/>
              <a:t>.</a:t>
            </a:r>
          </a:p>
          <a:p>
            <a:pPr>
              <a:lnSpc>
                <a:spcPct val="90000"/>
              </a:lnSpc>
            </a:pPr>
            <a:r>
              <a:rPr lang="tr-TR" altLang="en-US" sz="2400" dirty="0" err="1"/>
              <a:t>Divine</a:t>
            </a:r>
            <a:r>
              <a:rPr lang="tr-TR" altLang="en-US" sz="2400" dirty="0"/>
              <a:t> </a:t>
            </a:r>
            <a:r>
              <a:rPr lang="tr-TR" altLang="en-US" sz="2400" dirty="0" err="1"/>
              <a:t>was</a:t>
            </a:r>
            <a:r>
              <a:rPr lang="tr-TR" altLang="en-US" sz="2400" dirty="0"/>
              <a:t> popular.</a:t>
            </a:r>
          </a:p>
        </p:txBody>
      </p:sp>
      <p:sp>
        <p:nvSpPr>
          <p:cNvPr id="5122" name="Rectangle 2">
            <a:extLst>
              <a:ext uri="{FF2B5EF4-FFF2-40B4-BE49-F238E27FC236}">
                <a16:creationId xmlns:a16="http://schemas.microsoft.com/office/drawing/2014/main" id="{01823813-4666-4493-9C48-CC1F426BF4DB}"/>
              </a:ext>
            </a:extLst>
          </p:cNvPr>
          <p:cNvSpPr>
            <a:spLocks noGrp="1" noChangeArrowheads="1"/>
          </p:cNvSpPr>
          <p:nvPr>
            <p:ph type="title"/>
          </p:nvPr>
        </p:nvSpPr>
        <p:spPr/>
        <p:txBody>
          <a:bodyPr/>
          <a:lstStyle/>
          <a:p>
            <a:r>
              <a:rPr lang="tr-TR" altLang="en-US">
                <a:solidFill>
                  <a:srgbClr val="FF0000"/>
                </a:solidFill>
              </a:rPr>
              <a:t>Orthodox Church</a:t>
            </a:r>
          </a:p>
        </p:txBody>
      </p:sp>
      <p:pic>
        <p:nvPicPr>
          <p:cNvPr id="4" name="Resim 4">
            <a:extLst>
              <a:ext uri="{FF2B5EF4-FFF2-40B4-BE49-F238E27FC236}">
                <a16:creationId xmlns:a16="http://schemas.microsoft.com/office/drawing/2014/main" id="{2B9B24FB-56F3-7142-A20B-FA83AA581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8" y="1643050"/>
            <a:ext cx="3762383" cy="39243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CCBED8D-C500-6F4B-9DE6-2F9DBC0582E7}"/>
              </a:ext>
            </a:extLst>
          </p:cNvPr>
          <p:cNvSpPr>
            <a:spLocks noGrp="1"/>
          </p:cNvSpPr>
          <p:nvPr>
            <p:ph type="title"/>
          </p:nvPr>
        </p:nvSpPr>
        <p:spPr>
          <a:xfrm>
            <a:off x="500034" y="2000240"/>
            <a:ext cx="8229600" cy="796908"/>
          </a:xfrm>
        </p:spPr>
        <p:txBody>
          <a:bodyPr>
            <a:noAutofit/>
          </a:bodyPr>
          <a:lstStyle/>
          <a:p>
            <a:pPr algn="ctr"/>
            <a:r>
              <a:rPr lang="tr-TR" sz="4800" b="1" dirty="0" err="1"/>
              <a:t>Several</a:t>
            </a:r>
            <a:r>
              <a:rPr lang="tr-TR" sz="4800" b="1" dirty="0"/>
              <a:t> </a:t>
            </a:r>
            <a:r>
              <a:rPr lang="tr-TR" sz="4800" b="1" dirty="0" err="1"/>
              <a:t>Examples</a:t>
            </a:r>
            <a:r>
              <a:rPr lang="tr-TR" sz="4800" b="1" dirty="0"/>
              <a:t> </a:t>
            </a:r>
            <a:r>
              <a:rPr lang="tr-TR" sz="4800" b="1" dirty="0" err="1"/>
              <a:t>From</a:t>
            </a:r>
            <a:r>
              <a:rPr lang="tr-TR" sz="4800" b="1" dirty="0"/>
              <a:t> Art</a:t>
            </a:r>
          </a:p>
        </p:txBody>
      </p:sp>
    </p:spTree>
    <p:extLst>
      <p:ext uri="{BB962C8B-B14F-4D97-AF65-F5344CB8AC3E}">
        <p14:creationId xmlns:p14="http://schemas.microsoft.com/office/powerpoint/2010/main" val="676756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D618A5-BC0D-3847-AEB7-2077903E3902}"/>
              </a:ext>
            </a:extLst>
          </p:cNvPr>
          <p:cNvSpPr>
            <a:spLocks noGrp="1"/>
          </p:cNvSpPr>
          <p:nvPr>
            <p:ph type="title"/>
          </p:nvPr>
        </p:nvSpPr>
        <p:spPr/>
        <p:txBody>
          <a:bodyPr/>
          <a:lstStyle/>
          <a:p>
            <a:pPr algn="ctr"/>
            <a:r>
              <a:rPr lang="tr-TR" dirty="0" err="1"/>
              <a:t>Ottoman</a:t>
            </a:r>
            <a:r>
              <a:rPr lang="tr-TR" dirty="0"/>
              <a:t> </a:t>
            </a:r>
            <a:r>
              <a:rPr lang="tr-TR" dirty="0" err="1"/>
              <a:t>Tiles</a:t>
            </a:r>
            <a:r>
              <a:rPr lang="tr-TR" dirty="0"/>
              <a:t> / Çini </a:t>
            </a:r>
          </a:p>
        </p:txBody>
      </p:sp>
      <p:pic>
        <p:nvPicPr>
          <p:cNvPr id="4" name="Resim 4">
            <a:extLst>
              <a:ext uri="{FF2B5EF4-FFF2-40B4-BE49-F238E27FC236}">
                <a16:creationId xmlns:a16="http://schemas.microsoft.com/office/drawing/2014/main" id="{114CF459-5658-DC45-99D7-0FA0A8758E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76" y="2071678"/>
            <a:ext cx="3619500" cy="3619500"/>
          </a:xfrm>
          <a:prstGeom prst="rect">
            <a:avLst/>
          </a:prstGeom>
        </p:spPr>
      </p:pic>
      <p:sp>
        <p:nvSpPr>
          <p:cNvPr id="5" name="4 Metin kutusu"/>
          <p:cNvSpPr txBox="1"/>
          <p:nvPr/>
        </p:nvSpPr>
        <p:spPr>
          <a:xfrm>
            <a:off x="357158" y="2000240"/>
            <a:ext cx="3857652" cy="4247317"/>
          </a:xfrm>
          <a:prstGeom prst="rect">
            <a:avLst/>
          </a:prstGeom>
          <a:noFill/>
        </p:spPr>
        <p:txBody>
          <a:bodyPr wrap="square" rtlCol="0">
            <a:spAutoFit/>
          </a:bodyPr>
          <a:lstStyle/>
          <a:p>
            <a:pPr algn="just"/>
            <a:r>
              <a:rPr lang="en-US" dirty="0"/>
              <a:t>The art of Turkish tiles and ceramics occupies a place of prominence in the history of Islamic art. Its roots can be traced at least as far back as the </a:t>
            </a:r>
            <a:r>
              <a:rPr lang="en-US" dirty="0" err="1"/>
              <a:t>Uighurs</a:t>
            </a:r>
            <a:r>
              <a:rPr lang="en-US" dirty="0"/>
              <a:t> of the 8th and 9th centuries. Its subsequent development was influenced by </a:t>
            </a:r>
            <a:r>
              <a:rPr lang="en-US" dirty="0" err="1"/>
              <a:t>Karakhanid</a:t>
            </a:r>
            <a:r>
              <a:rPr lang="en-US" dirty="0"/>
              <a:t>, </a:t>
            </a:r>
            <a:r>
              <a:rPr lang="en-US" dirty="0" err="1"/>
              <a:t>Ghaznavid</a:t>
            </a:r>
            <a:r>
              <a:rPr lang="en-US" dirty="0"/>
              <a:t>, and (especially) Iranian Seljuk art. With the </a:t>
            </a:r>
            <a:r>
              <a:rPr lang="en-US" dirty="0" err="1"/>
              <a:t>Seljuks</a:t>
            </a:r>
            <a:r>
              <a:rPr lang="en-US" dirty="0"/>
              <a:t>' victory over the Byzantines at </a:t>
            </a:r>
            <a:r>
              <a:rPr lang="en-US" dirty="0" err="1"/>
              <a:t>Malazgirt</a:t>
            </a:r>
            <a:r>
              <a:rPr lang="en-US" dirty="0"/>
              <a:t> in 1071, the art followed them into Anatolia and embarked upon a new period of strong development fostered by the Anatolian Seljuk sultanate.</a:t>
            </a:r>
            <a:endParaRPr lang="tr-TR" dirty="0"/>
          </a:p>
        </p:txBody>
      </p:sp>
    </p:spTree>
    <p:extLst>
      <p:ext uri="{BB962C8B-B14F-4D97-AF65-F5344CB8AC3E}">
        <p14:creationId xmlns:p14="http://schemas.microsoft.com/office/powerpoint/2010/main" val="3955138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3D7F9A48-702B-B943-A7BB-21FFF3B4148B}"/>
              </a:ext>
            </a:extLst>
          </p:cNvPr>
          <p:cNvSpPr>
            <a:spLocks noGrp="1"/>
          </p:cNvSpPr>
          <p:nvPr>
            <p:ph type="title"/>
          </p:nvPr>
        </p:nvSpPr>
        <p:spPr>
          <a:xfrm>
            <a:off x="500034" y="142852"/>
            <a:ext cx="8229600" cy="1000132"/>
          </a:xfrm>
        </p:spPr>
        <p:txBody>
          <a:bodyPr>
            <a:normAutofit/>
          </a:bodyPr>
          <a:lstStyle/>
          <a:p>
            <a:pPr algn="ctr"/>
            <a:r>
              <a:rPr lang="tr-TR" dirty="0"/>
              <a:t>Hat Art / </a:t>
            </a:r>
            <a:r>
              <a:rPr lang="tr-TR" dirty="0" err="1"/>
              <a:t>Ottoman</a:t>
            </a:r>
            <a:r>
              <a:rPr lang="tr-TR" dirty="0"/>
              <a:t> </a:t>
            </a:r>
            <a:r>
              <a:rPr lang="tr-TR" dirty="0" err="1"/>
              <a:t>Calligraphy</a:t>
            </a:r>
            <a:endParaRPr lang="tr-TR" dirty="0"/>
          </a:p>
        </p:txBody>
      </p:sp>
      <p:pic>
        <p:nvPicPr>
          <p:cNvPr id="6" name="Resim 6">
            <a:extLst>
              <a:ext uri="{FF2B5EF4-FFF2-40B4-BE49-F238E27FC236}">
                <a16:creationId xmlns:a16="http://schemas.microsoft.com/office/drawing/2014/main" id="{8AA2C082-EAA1-FF48-96CB-5DC9EDA3B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3438" y="1142984"/>
            <a:ext cx="3401785" cy="3664857"/>
          </a:xfrm>
          <a:prstGeom prst="rect">
            <a:avLst/>
          </a:prstGeom>
        </p:spPr>
      </p:pic>
      <p:pic>
        <p:nvPicPr>
          <p:cNvPr id="5" name="4 Resim" descr="Capture.PNG"/>
          <p:cNvPicPr>
            <a:picLocks noChangeAspect="1"/>
          </p:cNvPicPr>
          <p:nvPr/>
        </p:nvPicPr>
        <p:blipFill>
          <a:blip r:embed="rId3"/>
          <a:stretch>
            <a:fillRect/>
          </a:stretch>
        </p:blipFill>
        <p:spPr>
          <a:xfrm>
            <a:off x="1000100" y="1142984"/>
            <a:ext cx="3177542" cy="3648289"/>
          </a:xfrm>
          <a:prstGeom prst="rect">
            <a:avLst/>
          </a:prstGeom>
        </p:spPr>
      </p:pic>
      <p:sp>
        <p:nvSpPr>
          <p:cNvPr id="7" name="6 Metin kutusu"/>
          <p:cNvSpPr txBox="1"/>
          <p:nvPr/>
        </p:nvSpPr>
        <p:spPr>
          <a:xfrm>
            <a:off x="857224" y="5214950"/>
            <a:ext cx="7358114" cy="830997"/>
          </a:xfrm>
          <a:prstGeom prst="rect">
            <a:avLst/>
          </a:prstGeom>
          <a:noFill/>
        </p:spPr>
        <p:txBody>
          <a:bodyPr wrap="square" rtlCol="0">
            <a:spAutoFit/>
          </a:bodyPr>
          <a:lstStyle/>
          <a:p>
            <a:pPr algn="just"/>
            <a:r>
              <a:rPr lang="en-US" sz="1600" dirty="0"/>
              <a:t>Ottoman Turks produced and perfected several varieties of Arabic script. All the various branches of the art of calligraphy, an art greatly loved and respected by the Ottoman Turks, were flourished particularly in the city of Istanbul.</a:t>
            </a:r>
            <a:endParaRPr lang="tr-TR" sz="1600" dirty="0"/>
          </a:p>
        </p:txBody>
      </p:sp>
    </p:spTree>
    <p:extLst>
      <p:ext uri="{BB962C8B-B14F-4D97-AF65-F5344CB8AC3E}">
        <p14:creationId xmlns:p14="http://schemas.microsoft.com/office/powerpoint/2010/main" val="6853753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34683D-817D-594A-831A-930574037CC8}"/>
              </a:ext>
            </a:extLst>
          </p:cNvPr>
          <p:cNvSpPr>
            <a:spLocks noGrp="1"/>
          </p:cNvSpPr>
          <p:nvPr>
            <p:ph type="title"/>
          </p:nvPr>
        </p:nvSpPr>
        <p:spPr>
          <a:xfrm>
            <a:off x="457200" y="274638"/>
            <a:ext cx="8229600" cy="796908"/>
          </a:xfrm>
        </p:spPr>
        <p:txBody>
          <a:bodyPr>
            <a:normAutofit/>
          </a:bodyPr>
          <a:lstStyle/>
          <a:p>
            <a:pPr algn="ctr"/>
            <a:r>
              <a:rPr lang="tr-TR" dirty="0"/>
              <a:t>Ebru / </a:t>
            </a:r>
            <a:r>
              <a:rPr lang="tr-TR" dirty="0" err="1"/>
              <a:t>Marbling</a:t>
            </a:r>
            <a:endParaRPr lang="tr-TR" dirty="0"/>
          </a:p>
        </p:txBody>
      </p:sp>
      <p:pic>
        <p:nvPicPr>
          <p:cNvPr id="4" name="Resim 4">
            <a:extLst>
              <a:ext uri="{FF2B5EF4-FFF2-40B4-BE49-F238E27FC236}">
                <a16:creationId xmlns:a16="http://schemas.microsoft.com/office/drawing/2014/main" id="{802406BE-1CA1-5A43-8F2C-CABDCEDC5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6380" y="1214422"/>
            <a:ext cx="3143272" cy="4064000"/>
          </a:xfrm>
          <a:prstGeom prst="rect">
            <a:avLst/>
          </a:prstGeom>
        </p:spPr>
      </p:pic>
      <p:sp>
        <p:nvSpPr>
          <p:cNvPr id="5" name="4 Metin kutusu"/>
          <p:cNvSpPr txBox="1"/>
          <p:nvPr/>
        </p:nvSpPr>
        <p:spPr>
          <a:xfrm>
            <a:off x="357158" y="1285860"/>
            <a:ext cx="4214842" cy="4031873"/>
          </a:xfrm>
          <a:prstGeom prst="rect">
            <a:avLst/>
          </a:prstGeom>
          <a:noFill/>
        </p:spPr>
        <p:txBody>
          <a:bodyPr wrap="square" rtlCol="0">
            <a:spAutoFit/>
          </a:bodyPr>
          <a:lstStyle/>
          <a:p>
            <a:pPr algn="just"/>
            <a:r>
              <a:rPr lang="en-US" sz="1600" dirty="0"/>
              <a:t>Marbling is the art of creating colorful patterns by sprinkling and brushing color pigments on a pan of oily water and then transforming this pattern to paper. The special tools of the trade are brushes of horsehair bound to straight rose twigs, a deep tray made of unknotted pinewood, natural earth pigments, cattle gall and </a:t>
            </a:r>
            <a:r>
              <a:rPr lang="en-US" sz="1600" dirty="0" err="1"/>
              <a:t>tragacanth</a:t>
            </a:r>
            <a:r>
              <a:rPr lang="en-US" sz="1600" dirty="0"/>
              <a:t>. It is believed to be invented in the thirteenth century Turkistan. This decorative art then spread to China, India and Persia and Anatolia. Seljuk and Ottoman calligraphers and artists used marbling to decorate books, imperial decrees, official correspondence and documents.</a:t>
            </a:r>
            <a:endParaRPr lang="tr-TR" sz="1600" dirty="0"/>
          </a:p>
        </p:txBody>
      </p:sp>
    </p:spTree>
    <p:extLst>
      <p:ext uri="{BB962C8B-B14F-4D97-AF65-F5344CB8AC3E}">
        <p14:creationId xmlns:p14="http://schemas.microsoft.com/office/powerpoint/2010/main" val="27248267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9834683D-817D-594A-831A-930574037CC8}"/>
              </a:ext>
            </a:extLst>
          </p:cNvPr>
          <p:cNvSpPr>
            <a:spLocks noGrp="1"/>
          </p:cNvSpPr>
          <p:nvPr>
            <p:ph type="title"/>
          </p:nvPr>
        </p:nvSpPr>
        <p:spPr>
          <a:xfrm>
            <a:off x="571472" y="2428868"/>
            <a:ext cx="8229600" cy="796908"/>
          </a:xfrm>
        </p:spPr>
        <p:txBody>
          <a:bodyPr>
            <a:normAutofit/>
          </a:bodyPr>
          <a:lstStyle/>
          <a:p>
            <a:pPr algn="ctr"/>
            <a:r>
              <a:rPr lang="tr-TR" dirty="0" err="1"/>
              <a:t>Science</a:t>
            </a:r>
            <a:r>
              <a:rPr lang="tr-TR" dirty="0"/>
              <a:t>/</a:t>
            </a:r>
            <a:r>
              <a:rPr lang="tr-TR" dirty="0" err="1"/>
              <a:t>Literature</a:t>
            </a:r>
            <a:r>
              <a:rPr lang="tr-TR" dirty="0"/>
              <a:t>/</a:t>
            </a:r>
            <a:r>
              <a:rPr lang="tr-TR" dirty="0" err="1"/>
              <a:t>Philosophy</a:t>
            </a:r>
            <a:endParaRPr lang="tr-TR" dirty="0"/>
          </a:p>
        </p:txBody>
      </p:sp>
    </p:spTree>
    <p:extLst>
      <p:ext uri="{BB962C8B-B14F-4D97-AF65-F5344CB8AC3E}">
        <p14:creationId xmlns:p14="http://schemas.microsoft.com/office/powerpoint/2010/main" val="2724826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FEDF922C-EFCD-EC4B-8471-9C4C252F0CE2}"/>
              </a:ext>
            </a:extLst>
          </p:cNvPr>
          <p:cNvSpPr>
            <a:spLocks noGrp="1"/>
          </p:cNvSpPr>
          <p:nvPr>
            <p:ph type="title"/>
          </p:nvPr>
        </p:nvSpPr>
        <p:spPr>
          <a:xfrm>
            <a:off x="457200" y="152400"/>
            <a:ext cx="8229600" cy="1062022"/>
          </a:xfrm>
        </p:spPr>
        <p:txBody>
          <a:bodyPr/>
          <a:lstStyle/>
          <a:p>
            <a:pPr algn="ctr"/>
            <a:r>
              <a:rPr lang="tr-TR" dirty="0"/>
              <a:t>Fuzuli</a:t>
            </a:r>
          </a:p>
        </p:txBody>
      </p:sp>
      <p:pic>
        <p:nvPicPr>
          <p:cNvPr id="4" name="Resim 4">
            <a:extLst>
              <a:ext uri="{FF2B5EF4-FFF2-40B4-BE49-F238E27FC236}">
                <a16:creationId xmlns:a16="http://schemas.microsoft.com/office/drawing/2014/main" id="{74E466BF-C607-2C40-A1D4-4BE88A368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8" y="2071678"/>
            <a:ext cx="3265597" cy="3357586"/>
          </a:xfrm>
          <a:prstGeom prst="rect">
            <a:avLst/>
          </a:prstGeom>
        </p:spPr>
      </p:pic>
      <p:sp>
        <p:nvSpPr>
          <p:cNvPr id="5" name="4 Metin kutusu"/>
          <p:cNvSpPr txBox="1"/>
          <p:nvPr/>
        </p:nvSpPr>
        <p:spPr>
          <a:xfrm>
            <a:off x="500034" y="2143116"/>
            <a:ext cx="3714776" cy="3416320"/>
          </a:xfrm>
          <a:prstGeom prst="rect">
            <a:avLst/>
          </a:prstGeom>
          <a:noFill/>
        </p:spPr>
        <p:txBody>
          <a:bodyPr wrap="square" rtlCol="0">
            <a:spAutoFit/>
          </a:bodyPr>
          <a:lstStyle/>
          <a:p>
            <a:pPr algn="just"/>
            <a:r>
              <a:rPr lang="tr-TR" dirty="0"/>
              <a:t>P</a:t>
            </a:r>
            <a:r>
              <a:rPr lang="en-US" dirty="0" err="1"/>
              <a:t>oet</a:t>
            </a:r>
            <a:r>
              <a:rPr lang="en-US" dirty="0"/>
              <a:t>, writer and thinker. Often considered one of the greatest contributors to the</a:t>
            </a:r>
            <a:r>
              <a:rPr lang="tr-TR" dirty="0"/>
              <a:t> divan </a:t>
            </a:r>
            <a:r>
              <a:rPr lang="tr-TR" dirty="0" err="1"/>
              <a:t>tradition</a:t>
            </a:r>
            <a:r>
              <a:rPr lang="en-US" dirty="0"/>
              <a:t> of</a:t>
            </a:r>
            <a:r>
              <a:rPr lang="tr-TR" dirty="0"/>
              <a:t> </a:t>
            </a:r>
            <a:r>
              <a:rPr lang="tr-TR" dirty="0" err="1"/>
              <a:t>Azerbaijani</a:t>
            </a:r>
            <a:r>
              <a:rPr lang="tr-TR" dirty="0"/>
              <a:t> </a:t>
            </a:r>
            <a:r>
              <a:rPr lang="tr-TR" dirty="0" err="1"/>
              <a:t>Literature</a:t>
            </a:r>
            <a:r>
              <a:rPr lang="tr-TR" dirty="0"/>
              <a:t> </a:t>
            </a:r>
            <a:r>
              <a:rPr lang="en-US" dirty="0"/>
              <a:t>, </a:t>
            </a:r>
            <a:r>
              <a:rPr lang="en-US" dirty="0" err="1"/>
              <a:t>Fuzuli</a:t>
            </a:r>
            <a:r>
              <a:rPr lang="en-US" dirty="0"/>
              <a:t> in fact wrote his collected poems (divan) in three different languages: in his native</a:t>
            </a:r>
            <a:r>
              <a:rPr lang="tr-TR" dirty="0"/>
              <a:t> </a:t>
            </a:r>
            <a:r>
              <a:rPr lang="tr-TR" dirty="0" err="1"/>
              <a:t>Azerbaijani</a:t>
            </a:r>
            <a:r>
              <a:rPr lang="tr-TR" dirty="0"/>
              <a:t>, </a:t>
            </a:r>
            <a:r>
              <a:rPr lang="tr-TR" dirty="0" err="1"/>
              <a:t>Arabic</a:t>
            </a:r>
            <a:r>
              <a:rPr lang="tr-TR" dirty="0"/>
              <a:t> </a:t>
            </a:r>
            <a:r>
              <a:rPr lang="en-US" dirty="0"/>
              <a:t> and</a:t>
            </a:r>
            <a:r>
              <a:rPr lang="tr-TR" dirty="0"/>
              <a:t> </a:t>
            </a:r>
            <a:r>
              <a:rPr lang="tr-TR" dirty="0" err="1"/>
              <a:t>Persian</a:t>
            </a:r>
            <a:r>
              <a:rPr lang="en-US" dirty="0"/>
              <a:t>. He was well-versed in both the</a:t>
            </a:r>
            <a:r>
              <a:rPr lang="tr-TR" dirty="0" err="1"/>
              <a:t>Ottoman</a:t>
            </a:r>
            <a:r>
              <a:rPr lang="en-US" dirty="0"/>
              <a:t> and</a:t>
            </a:r>
            <a:r>
              <a:rPr lang="tr-TR" dirty="0"/>
              <a:t> </a:t>
            </a:r>
            <a:r>
              <a:rPr lang="tr-TR" dirty="0" err="1"/>
              <a:t>Chaqatai</a:t>
            </a:r>
            <a:r>
              <a:rPr lang="en-US" dirty="0"/>
              <a:t> Turkic literary traditions as well</a:t>
            </a:r>
            <a:r>
              <a:rPr lang="tr-TR" dirty="0"/>
              <a:t>a  </a:t>
            </a:r>
            <a:r>
              <a:rPr lang="tr-TR" dirty="0" err="1"/>
              <a:t>maths</a:t>
            </a:r>
            <a:r>
              <a:rPr lang="tr-TR" dirty="0"/>
              <a:t> </a:t>
            </a:r>
            <a:r>
              <a:rPr lang="tr-TR" dirty="0" err="1"/>
              <a:t>and</a:t>
            </a:r>
            <a:r>
              <a:rPr lang="tr-TR" dirty="0"/>
              <a:t> </a:t>
            </a:r>
            <a:r>
              <a:rPr lang="tr-TR" dirty="0" err="1"/>
              <a:t>astronomy</a:t>
            </a:r>
            <a:r>
              <a:rPr lang="tr-TR" dirty="0"/>
              <a:t>.</a:t>
            </a:r>
          </a:p>
        </p:txBody>
      </p:sp>
    </p:spTree>
    <p:extLst>
      <p:ext uri="{BB962C8B-B14F-4D97-AF65-F5344CB8AC3E}">
        <p14:creationId xmlns:p14="http://schemas.microsoft.com/office/powerpoint/2010/main" val="141378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2857496"/>
            <a:ext cx="6357982" cy="523220"/>
          </a:xfrm>
          <a:prstGeom prst="rect">
            <a:avLst/>
          </a:prstGeom>
          <a:noFill/>
        </p:spPr>
        <p:txBody>
          <a:bodyPr wrap="square" rtlCol="0">
            <a:spAutoFit/>
          </a:bodyPr>
          <a:lstStyle/>
          <a:p>
            <a:pPr algn="ctr"/>
            <a:r>
              <a:rPr lang="tr-TR" sz="2800" b="1" dirty="0">
                <a:solidFill>
                  <a:srgbClr val="C00000"/>
                </a:solidFill>
              </a:rPr>
              <a:t>451-551</a:t>
            </a:r>
          </a:p>
        </p:txBody>
      </p:sp>
    </p:spTree>
    <p:extLst>
      <p:ext uri="{BB962C8B-B14F-4D97-AF65-F5344CB8AC3E}">
        <p14:creationId xmlns:p14="http://schemas.microsoft.com/office/powerpoint/2010/main" val="301812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89CB0A06-D1FE-C74E-876D-30DAD33DC0C0}"/>
              </a:ext>
            </a:extLst>
          </p:cNvPr>
          <p:cNvSpPr>
            <a:spLocks noGrp="1"/>
          </p:cNvSpPr>
          <p:nvPr>
            <p:ph type="title"/>
          </p:nvPr>
        </p:nvSpPr>
        <p:spPr>
          <a:xfrm>
            <a:off x="457200" y="152400"/>
            <a:ext cx="8229600" cy="1062022"/>
          </a:xfrm>
        </p:spPr>
        <p:txBody>
          <a:bodyPr/>
          <a:lstStyle/>
          <a:p>
            <a:pPr algn="ctr"/>
            <a:r>
              <a:rPr lang="tr-TR" dirty="0" err="1"/>
              <a:t>Nefi</a:t>
            </a:r>
            <a:endParaRPr lang="tr-TR" dirty="0"/>
          </a:p>
        </p:txBody>
      </p:sp>
      <p:pic>
        <p:nvPicPr>
          <p:cNvPr id="4" name="Resim 4">
            <a:extLst>
              <a:ext uri="{FF2B5EF4-FFF2-40B4-BE49-F238E27FC236}">
                <a16:creationId xmlns:a16="http://schemas.microsoft.com/office/drawing/2014/main" id="{87DE96F8-82C3-3949-B289-C5DAD26638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4876" y="1714488"/>
            <a:ext cx="3637643" cy="4082143"/>
          </a:xfrm>
          <a:prstGeom prst="rect">
            <a:avLst/>
          </a:prstGeom>
        </p:spPr>
      </p:pic>
      <p:sp>
        <p:nvSpPr>
          <p:cNvPr id="5" name="4 Metin kutusu"/>
          <p:cNvSpPr txBox="1"/>
          <p:nvPr/>
        </p:nvSpPr>
        <p:spPr>
          <a:xfrm>
            <a:off x="500034" y="1714488"/>
            <a:ext cx="3643338" cy="4247317"/>
          </a:xfrm>
          <a:prstGeom prst="rect">
            <a:avLst/>
          </a:prstGeom>
          <a:noFill/>
        </p:spPr>
        <p:txBody>
          <a:bodyPr wrap="square" rtlCol="0">
            <a:spAutoFit/>
          </a:bodyPr>
          <a:lstStyle/>
          <a:p>
            <a:r>
              <a:rPr lang="en-US" dirty="0" err="1"/>
              <a:t>Nefʿī</a:t>
            </a:r>
            <a:r>
              <a:rPr lang="en-US" dirty="0"/>
              <a:t> came to the Ottoman capital of</a:t>
            </a:r>
            <a:r>
              <a:rPr lang="tr-TR" dirty="0"/>
              <a:t> </a:t>
            </a:r>
            <a:r>
              <a:rPr lang="tr-TR" dirty="0" err="1"/>
              <a:t>Istanbul</a:t>
            </a:r>
            <a:r>
              <a:rPr lang="en-US" dirty="0"/>
              <a:t> sometime before the year 1606, when he is noted to have been working in the bureaucracy as the comptroller of mines (</a:t>
            </a:r>
            <a:r>
              <a:rPr lang="en-US" i="1" dirty="0" err="1"/>
              <a:t>maden</a:t>
            </a:r>
            <a:r>
              <a:rPr lang="en-US" i="1" dirty="0"/>
              <a:t> </a:t>
            </a:r>
            <a:r>
              <a:rPr lang="en-US" i="1" dirty="0" err="1"/>
              <a:t>mukataacısı</a:t>
            </a:r>
            <a:r>
              <a:rPr lang="en-US" dirty="0"/>
              <a:t>). </a:t>
            </a:r>
            <a:r>
              <a:rPr lang="en-US" dirty="0" err="1"/>
              <a:t>Nef'i</a:t>
            </a:r>
            <a:r>
              <a:rPr lang="en-US" dirty="0"/>
              <a:t> attempted to gain the</a:t>
            </a:r>
            <a:r>
              <a:rPr lang="tr-TR" dirty="0"/>
              <a:t> </a:t>
            </a:r>
            <a:r>
              <a:rPr lang="tr-TR" dirty="0" err="1"/>
              <a:t>sultan’s</a:t>
            </a:r>
            <a:r>
              <a:rPr lang="en-US" dirty="0"/>
              <a:t> favor for his poetry, but was unsuccessful with</a:t>
            </a:r>
            <a:r>
              <a:rPr lang="tr-TR" dirty="0"/>
              <a:t> sultan Ahmet I.</a:t>
            </a:r>
            <a:r>
              <a:rPr lang="en-US" dirty="0"/>
              <a:t> However, finally, Sultan</a:t>
            </a:r>
            <a:r>
              <a:rPr lang="tr-TR" dirty="0"/>
              <a:t> </a:t>
            </a:r>
            <a:r>
              <a:rPr lang="tr-TR" dirty="0" err="1"/>
              <a:t>Murad</a:t>
            </a:r>
            <a:r>
              <a:rPr lang="tr-TR" dirty="0"/>
              <a:t> IV</a:t>
            </a:r>
            <a:r>
              <a:rPr lang="en-US" dirty="0"/>
              <a:t> recognized his skill and granted him a</a:t>
            </a:r>
            <a:r>
              <a:rPr lang="tr-TR" dirty="0"/>
              <a:t> </a:t>
            </a:r>
            <a:r>
              <a:rPr lang="tr-TR" dirty="0" err="1"/>
              <a:t>stipend</a:t>
            </a:r>
            <a:r>
              <a:rPr lang="en-US" dirty="0"/>
              <a:t>.</a:t>
            </a:r>
          </a:p>
          <a:p>
            <a:r>
              <a:rPr lang="en-US" dirty="0"/>
              <a:t>Because of his vicious literary attacks on government officials, he was executed </a:t>
            </a:r>
          </a:p>
        </p:txBody>
      </p:sp>
    </p:spTree>
    <p:extLst>
      <p:ext uri="{BB962C8B-B14F-4D97-AF65-F5344CB8AC3E}">
        <p14:creationId xmlns:p14="http://schemas.microsoft.com/office/powerpoint/2010/main" val="3373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id="{A0B90EB1-9FBB-4E00-9D2F-818A7EE21328}"/>
              </a:ext>
            </a:extLst>
          </p:cNvPr>
          <p:cNvSpPr>
            <a:spLocks noGrp="1" noChangeArrowheads="1"/>
          </p:cNvSpPr>
          <p:nvPr>
            <p:ph idx="1"/>
          </p:nvPr>
        </p:nvSpPr>
        <p:spPr/>
        <p:txBody>
          <a:bodyPr>
            <a:normAutofit lnSpcReduction="10000"/>
          </a:bodyPr>
          <a:lstStyle/>
          <a:p>
            <a:pPr>
              <a:lnSpc>
                <a:spcPct val="80000"/>
              </a:lnSpc>
            </a:pPr>
            <a:r>
              <a:rPr lang="tr-TR" altLang="en-US" sz="2800" dirty="0"/>
              <a:t>*</a:t>
            </a:r>
            <a:r>
              <a:rPr lang="tr-TR" altLang="en-US" sz="2800" dirty="0" err="1"/>
              <a:t>Ottoman</a:t>
            </a:r>
            <a:r>
              <a:rPr lang="tr-TR" altLang="en-US" sz="2800" dirty="0"/>
              <a:t> </a:t>
            </a:r>
            <a:r>
              <a:rPr lang="tr-TR" altLang="en-US" sz="2800" dirty="0" err="1"/>
              <a:t>Empire</a:t>
            </a:r>
            <a:r>
              <a:rPr lang="tr-TR" altLang="en-US" sz="2800" dirty="0"/>
              <a:t> </a:t>
            </a:r>
            <a:r>
              <a:rPr lang="tr-TR" altLang="en-US" sz="2800" dirty="0" err="1"/>
              <a:t>first</a:t>
            </a:r>
            <a:r>
              <a:rPr lang="tr-TR" altLang="en-US" sz="2800" dirty="0"/>
              <a:t> </a:t>
            </a:r>
            <a:r>
              <a:rPr lang="tr-TR" altLang="en-US" sz="2800" dirty="0" err="1"/>
              <a:t>preparation</a:t>
            </a:r>
            <a:r>
              <a:rPr lang="tr-TR" altLang="en-US" sz="2800" dirty="0"/>
              <a:t> </a:t>
            </a:r>
            <a:r>
              <a:rPr lang="tr-TR" altLang="en-US" sz="2800" dirty="0" err="1"/>
              <a:t>was</a:t>
            </a:r>
            <a:r>
              <a:rPr lang="tr-TR" altLang="en-US" sz="2800" dirty="0"/>
              <a:t> Rumeli </a:t>
            </a:r>
            <a:r>
              <a:rPr lang="tr-TR" altLang="en-US" sz="2800" dirty="0" err="1"/>
              <a:t>Fortress</a:t>
            </a:r>
            <a:r>
              <a:rPr lang="tr-TR" altLang="en-US" sz="2800" dirty="0"/>
              <a:t>.</a:t>
            </a:r>
          </a:p>
          <a:p>
            <a:pPr>
              <a:lnSpc>
                <a:spcPct val="80000"/>
              </a:lnSpc>
            </a:pPr>
            <a:r>
              <a:rPr lang="tr-TR" altLang="en-US" sz="2800" dirty="0"/>
              <a:t>Rumeli </a:t>
            </a:r>
            <a:r>
              <a:rPr lang="tr-TR" altLang="en-US" sz="2800" dirty="0" err="1"/>
              <a:t>Fortress</a:t>
            </a:r>
            <a:r>
              <a:rPr lang="tr-TR" altLang="en-US" sz="2800" dirty="0"/>
              <a:t> </a:t>
            </a:r>
            <a:r>
              <a:rPr lang="tr-TR" altLang="en-US" sz="2800" dirty="0" err="1"/>
              <a:t>splits</a:t>
            </a:r>
            <a:r>
              <a:rPr lang="tr-TR" altLang="en-US" sz="2800" dirty="0"/>
              <a:t> </a:t>
            </a:r>
            <a:r>
              <a:rPr lang="tr-TR" altLang="en-US" sz="2800" dirty="0" err="1"/>
              <a:t>the</a:t>
            </a:r>
            <a:r>
              <a:rPr lang="tr-TR" altLang="en-US" sz="2800" dirty="0"/>
              <a:t> </a:t>
            </a:r>
            <a:r>
              <a:rPr lang="tr-TR" altLang="en-US" sz="2800" dirty="0" err="1"/>
              <a:t>sea</a:t>
            </a:r>
            <a:r>
              <a:rPr lang="tr-TR" altLang="en-US" sz="2800" dirty="0"/>
              <a:t> </a:t>
            </a:r>
            <a:r>
              <a:rPr lang="tr-TR" altLang="en-US" sz="2800" dirty="0" err="1"/>
              <a:t>and</a:t>
            </a:r>
            <a:r>
              <a:rPr lang="tr-TR" altLang="en-US" sz="2800" dirty="0"/>
              <a:t> </a:t>
            </a:r>
            <a:r>
              <a:rPr lang="tr-TR" altLang="en-US" sz="2800" dirty="0" err="1"/>
              <a:t>Istanbul</a:t>
            </a:r>
            <a:r>
              <a:rPr lang="tr-TR" altLang="en-US" sz="2800" dirty="0"/>
              <a:t>.</a:t>
            </a:r>
          </a:p>
          <a:p>
            <a:pPr>
              <a:lnSpc>
                <a:spcPct val="80000"/>
              </a:lnSpc>
            </a:pPr>
            <a:r>
              <a:rPr lang="tr-TR" altLang="en-US" sz="2800" dirty="0"/>
              <a:t>*</a:t>
            </a:r>
            <a:r>
              <a:rPr lang="tr-TR" altLang="en-US" sz="2800" dirty="0" err="1"/>
              <a:t>Mehmed</a:t>
            </a:r>
            <a:r>
              <a:rPr lang="tr-TR" altLang="en-US" sz="2800" dirty="0"/>
              <a:t> </a:t>
            </a:r>
            <a:r>
              <a:rPr lang="tr-TR" altLang="en-US" sz="2800" dirty="0" err="1"/>
              <a:t>the</a:t>
            </a:r>
            <a:r>
              <a:rPr lang="tr-TR" altLang="en-US" sz="2800" dirty="0"/>
              <a:t> </a:t>
            </a:r>
            <a:r>
              <a:rPr lang="tr-TR" altLang="en-US" sz="2800" dirty="0" err="1"/>
              <a:t>second</a:t>
            </a:r>
            <a:r>
              <a:rPr lang="tr-TR" altLang="en-US" sz="2800" dirty="0"/>
              <a:t>, </a:t>
            </a:r>
            <a:r>
              <a:rPr lang="tr-TR" altLang="en-US" sz="2800" dirty="0" err="1"/>
              <a:t>made</a:t>
            </a:r>
            <a:r>
              <a:rPr lang="tr-TR" altLang="en-US" sz="2800" dirty="0"/>
              <a:t> </a:t>
            </a:r>
            <a:r>
              <a:rPr lang="tr-TR" altLang="en-US" sz="2800" dirty="0" err="1"/>
              <a:t>heavy</a:t>
            </a:r>
            <a:r>
              <a:rPr lang="tr-TR" altLang="en-US" sz="2800" dirty="0"/>
              <a:t>,</a:t>
            </a:r>
            <a:r>
              <a:rPr lang="tr-TR" altLang="en-US" sz="2800" dirty="0" err="1"/>
              <a:t>strong</a:t>
            </a:r>
            <a:r>
              <a:rPr lang="tr-TR" altLang="en-US" sz="2800" dirty="0"/>
              <a:t> </a:t>
            </a:r>
            <a:r>
              <a:rPr lang="tr-TR" altLang="en-US" sz="2800" dirty="0" err="1"/>
              <a:t>balls</a:t>
            </a:r>
            <a:r>
              <a:rPr lang="tr-TR" altLang="en-US" sz="2800" dirty="0"/>
              <a:t>. </a:t>
            </a:r>
            <a:r>
              <a:rPr lang="tr-TR" altLang="en-US" sz="2800" dirty="0" err="1"/>
              <a:t>It</a:t>
            </a:r>
            <a:r>
              <a:rPr lang="tr-TR" altLang="en-US" sz="2800" dirty="0"/>
              <a:t> </a:t>
            </a:r>
            <a:r>
              <a:rPr lang="tr-TR" altLang="en-US" sz="2800" dirty="0" err="1"/>
              <a:t>made</a:t>
            </a:r>
            <a:r>
              <a:rPr lang="tr-TR" altLang="en-US" sz="2800" dirty="0"/>
              <a:t> </a:t>
            </a:r>
            <a:r>
              <a:rPr lang="tr-TR" altLang="en-US" sz="2800" dirty="0" err="1"/>
              <a:t>to</a:t>
            </a:r>
            <a:r>
              <a:rPr lang="tr-TR" altLang="en-US" sz="2800" dirty="0"/>
              <a:t> </a:t>
            </a:r>
            <a:r>
              <a:rPr lang="tr-TR" altLang="en-US" sz="2800" dirty="0" err="1"/>
              <a:t>loud</a:t>
            </a:r>
            <a:r>
              <a:rPr lang="tr-TR" altLang="en-US" sz="2800" dirty="0"/>
              <a:t> </a:t>
            </a:r>
            <a:r>
              <a:rPr lang="tr-TR" altLang="en-US" sz="2800" dirty="0" err="1"/>
              <a:t>voice</a:t>
            </a:r>
            <a:r>
              <a:rPr lang="tr-TR" altLang="en-US" sz="2800" dirty="0"/>
              <a:t> </a:t>
            </a:r>
            <a:r>
              <a:rPr lang="tr-TR" altLang="en-US" sz="2800" dirty="0" err="1"/>
              <a:t>and</a:t>
            </a:r>
            <a:r>
              <a:rPr lang="tr-TR" altLang="en-US" sz="2800" dirty="0"/>
              <a:t> it </a:t>
            </a:r>
            <a:r>
              <a:rPr lang="tr-TR" altLang="en-US" sz="2800" dirty="0" err="1"/>
              <a:t>damaged</a:t>
            </a:r>
            <a:r>
              <a:rPr lang="tr-TR" altLang="en-US" sz="2800" dirty="0"/>
              <a:t> </a:t>
            </a:r>
            <a:r>
              <a:rPr lang="tr-TR" altLang="en-US" sz="2800" dirty="0" err="1"/>
              <a:t>so</a:t>
            </a:r>
            <a:r>
              <a:rPr lang="tr-TR" altLang="en-US" sz="2800" dirty="0"/>
              <a:t> </a:t>
            </a:r>
            <a:r>
              <a:rPr lang="tr-TR" altLang="en-US" sz="2800" dirty="0" err="1"/>
              <a:t>many</a:t>
            </a:r>
            <a:r>
              <a:rPr lang="tr-TR" altLang="en-US" sz="2800" dirty="0"/>
              <a:t> </a:t>
            </a:r>
            <a:r>
              <a:rPr lang="tr-TR" altLang="en-US" sz="2800" dirty="0" err="1"/>
              <a:t>people</a:t>
            </a:r>
            <a:r>
              <a:rPr lang="tr-TR" altLang="en-US" sz="2800" dirty="0"/>
              <a:t> at </a:t>
            </a:r>
            <a:r>
              <a:rPr lang="tr-TR" altLang="en-US" sz="2800" dirty="0" err="1"/>
              <a:t>one</a:t>
            </a:r>
            <a:r>
              <a:rPr lang="tr-TR" altLang="en-US" sz="2800" dirty="0"/>
              <a:t> </a:t>
            </a:r>
            <a:r>
              <a:rPr lang="tr-TR" altLang="en-US" sz="2800" dirty="0" err="1"/>
              <a:t>throw</a:t>
            </a:r>
            <a:r>
              <a:rPr lang="tr-TR" altLang="en-US" sz="2800" dirty="0"/>
              <a:t>.</a:t>
            </a:r>
          </a:p>
          <a:p>
            <a:pPr>
              <a:lnSpc>
                <a:spcPct val="80000"/>
              </a:lnSpc>
            </a:pPr>
            <a:r>
              <a:rPr lang="tr-TR" altLang="en-US" sz="2800" dirty="0"/>
              <a:t>*</a:t>
            </a:r>
            <a:r>
              <a:rPr lang="tr-TR" altLang="en-US" sz="2800" dirty="0" err="1"/>
              <a:t>Mehmed</a:t>
            </a:r>
            <a:r>
              <a:rPr lang="tr-TR" altLang="en-US" sz="2800" dirty="0"/>
              <a:t> </a:t>
            </a:r>
            <a:r>
              <a:rPr lang="tr-TR" altLang="en-US" sz="2800" dirty="0" err="1"/>
              <a:t>the</a:t>
            </a:r>
            <a:r>
              <a:rPr lang="tr-TR" altLang="en-US" sz="2800" dirty="0"/>
              <a:t> </a:t>
            </a:r>
            <a:r>
              <a:rPr lang="tr-TR" altLang="en-US" sz="2800" dirty="0" err="1"/>
              <a:t>second</a:t>
            </a:r>
            <a:r>
              <a:rPr lang="tr-TR" altLang="en-US" sz="2800" dirty="0"/>
              <a:t> , </a:t>
            </a:r>
            <a:r>
              <a:rPr lang="tr-TR" altLang="en-US" sz="2800" dirty="0" err="1"/>
              <a:t>cared</a:t>
            </a:r>
            <a:r>
              <a:rPr lang="tr-TR" altLang="en-US" sz="2800" dirty="0"/>
              <a:t> </a:t>
            </a:r>
            <a:r>
              <a:rPr lang="tr-TR" altLang="en-US" sz="2800" dirty="0" err="1"/>
              <a:t>fleet</a:t>
            </a:r>
            <a:r>
              <a:rPr lang="tr-TR" altLang="en-US" sz="2800" dirty="0"/>
              <a:t> a lot. </a:t>
            </a:r>
            <a:r>
              <a:rPr lang="tr-TR" altLang="en-US" sz="2800" dirty="0" err="1"/>
              <a:t>Old</a:t>
            </a:r>
            <a:r>
              <a:rPr lang="tr-TR" altLang="en-US" sz="2800" dirty="0"/>
              <a:t> </a:t>
            </a:r>
            <a:r>
              <a:rPr lang="tr-TR" altLang="en-US" sz="2800" dirty="0" err="1"/>
              <a:t>ships</a:t>
            </a:r>
            <a:r>
              <a:rPr lang="tr-TR" altLang="en-US" sz="2800" dirty="0"/>
              <a:t> </a:t>
            </a:r>
            <a:r>
              <a:rPr lang="tr-TR" altLang="en-US" sz="2800" dirty="0" err="1"/>
              <a:t>were</a:t>
            </a:r>
            <a:r>
              <a:rPr lang="tr-TR" altLang="en-US" sz="2800" dirty="0"/>
              <a:t> </a:t>
            </a:r>
            <a:r>
              <a:rPr lang="tr-TR" altLang="en-US" sz="2800" dirty="0" err="1"/>
              <a:t>fixed</a:t>
            </a:r>
            <a:r>
              <a:rPr lang="tr-TR" altLang="en-US" sz="2800" dirty="0"/>
              <a:t>. </a:t>
            </a:r>
            <a:r>
              <a:rPr lang="tr-TR" altLang="en-US" sz="2800" dirty="0" err="1"/>
              <a:t>The</a:t>
            </a:r>
            <a:r>
              <a:rPr lang="tr-TR" altLang="en-US" sz="2800" dirty="0"/>
              <a:t> </a:t>
            </a:r>
            <a:r>
              <a:rPr lang="tr-TR" altLang="en-US" sz="2800" dirty="0" err="1"/>
              <a:t>ships</a:t>
            </a:r>
            <a:r>
              <a:rPr lang="tr-TR" altLang="en-US" sz="2800" dirty="0"/>
              <a:t> </a:t>
            </a:r>
            <a:r>
              <a:rPr lang="tr-TR" altLang="en-US" sz="2800" dirty="0" err="1"/>
              <a:t>carried</a:t>
            </a:r>
            <a:r>
              <a:rPr lang="tr-TR" altLang="en-US" sz="2800" dirty="0"/>
              <a:t> </a:t>
            </a:r>
            <a:r>
              <a:rPr lang="tr-TR" altLang="en-US" sz="2800" dirty="0" err="1"/>
              <a:t>out</a:t>
            </a:r>
            <a:r>
              <a:rPr lang="tr-TR" altLang="en-US" sz="2800" dirty="0"/>
              <a:t> on </a:t>
            </a:r>
            <a:r>
              <a:rPr lang="tr-TR" altLang="en-US" sz="2800" dirty="0" err="1"/>
              <a:t>the</a:t>
            </a:r>
            <a:r>
              <a:rPr lang="tr-TR" altLang="en-US" sz="2800" dirty="0"/>
              <a:t> </a:t>
            </a:r>
            <a:r>
              <a:rPr lang="tr-TR" altLang="en-US" sz="2800" dirty="0" err="1"/>
              <a:t>land</a:t>
            </a:r>
            <a:r>
              <a:rPr lang="tr-TR" altLang="en-US" sz="2800" dirty="0"/>
              <a:t> </a:t>
            </a:r>
            <a:r>
              <a:rPr lang="tr-TR" altLang="en-US" sz="2800" dirty="0" err="1"/>
              <a:t>to</a:t>
            </a:r>
            <a:r>
              <a:rPr lang="tr-TR" altLang="en-US" sz="2800" dirty="0"/>
              <a:t> Haliç.</a:t>
            </a:r>
          </a:p>
          <a:p>
            <a:pPr>
              <a:lnSpc>
                <a:spcPct val="80000"/>
              </a:lnSpc>
            </a:pPr>
            <a:r>
              <a:rPr lang="tr-TR" altLang="en-US" sz="2800" dirty="0"/>
              <a:t>*</a:t>
            </a:r>
            <a:r>
              <a:rPr lang="tr-TR" altLang="en-US" sz="2800" dirty="0" err="1"/>
              <a:t>They</a:t>
            </a:r>
            <a:r>
              <a:rPr lang="tr-TR" altLang="en-US" sz="2800" dirty="0"/>
              <a:t> </a:t>
            </a:r>
            <a:r>
              <a:rPr lang="tr-TR" altLang="en-US" sz="2800" dirty="0" err="1"/>
              <a:t>built</a:t>
            </a:r>
            <a:r>
              <a:rPr lang="tr-TR" altLang="en-US" sz="2800" dirty="0"/>
              <a:t> </a:t>
            </a:r>
            <a:r>
              <a:rPr lang="tr-TR" altLang="en-US" sz="2800" dirty="0" err="1"/>
              <a:t>war</a:t>
            </a:r>
            <a:r>
              <a:rPr lang="tr-TR" altLang="en-US" sz="2800" dirty="0"/>
              <a:t> </a:t>
            </a:r>
            <a:r>
              <a:rPr lang="tr-TR" altLang="en-US" sz="2800" dirty="0" err="1"/>
              <a:t>towers</a:t>
            </a:r>
            <a:r>
              <a:rPr lang="tr-TR" altLang="en-US" sz="2800" dirty="0"/>
              <a:t> </a:t>
            </a:r>
            <a:r>
              <a:rPr lang="tr-TR" altLang="en-US" sz="2800" dirty="0" err="1"/>
              <a:t>and</a:t>
            </a:r>
            <a:r>
              <a:rPr lang="tr-TR" altLang="en-US" sz="2800" dirty="0"/>
              <a:t> </a:t>
            </a:r>
            <a:r>
              <a:rPr lang="tr-TR" altLang="en-US" sz="2800" dirty="0" err="1"/>
              <a:t>ditches</a:t>
            </a:r>
            <a:r>
              <a:rPr lang="tr-TR" altLang="en-US" sz="2800" dirty="0"/>
              <a:t>.</a:t>
            </a:r>
          </a:p>
          <a:p>
            <a:pPr>
              <a:lnSpc>
                <a:spcPct val="80000"/>
              </a:lnSpc>
            </a:pPr>
            <a:r>
              <a:rPr lang="tr-TR" altLang="en-US" sz="2800" dirty="0"/>
              <a:t>*</a:t>
            </a:r>
            <a:r>
              <a:rPr lang="tr-TR" altLang="en-US" sz="2800" dirty="0" err="1"/>
              <a:t>Before</a:t>
            </a:r>
            <a:r>
              <a:rPr lang="tr-TR" altLang="en-US" sz="2800" dirty="0"/>
              <a:t> </a:t>
            </a:r>
            <a:r>
              <a:rPr lang="tr-TR" altLang="en-US" sz="2800" dirty="0" err="1"/>
              <a:t>the</a:t>
            </a:r>
            <a:r>
              <a:rPr lang="tr-TR" altLang="en-US" sz="2800" dirty="0"/>
              <a:t> </a:t>
            </a:r>
            <a:r>
              <a:rPr lang="tr-TR" altLang="en-US" sz="2800" dirty="0" err="1"/>
              <a:t>war</a:t>
            </a:r>
            <a:r>
              <a:rPr lang="tr-TR" altLang="en-US" sz="2800" dirty="0"/>
              <a:t> </a:t>
            </a:r>
            <a:r>
              <a:rPr lang="tr-TR" altLang="en-US" sz="2800" dirty="0" err="1"/>
              <a:t>began</a:t>
            </a:r>
            <a:r>
              <a:rPr lang="tr-TR" altLang="en-US" sz="2800" dirty="0"/>
              <a:t>, he had </a:t>
            </a:r>
            <a:r>
              <a:rPr lang="tr-TR" altLang="en-US" sz="2800" dirty="0" err="1"/>
              <a:t>sends</a:t>
            </a:r>
            <a:r>
              <a:rPr lang="tr-TR" altLang="en-US" sz="2800" dirty="0"/>
              <a:t> a </a:t>
            </a:r>
            <a:r>
              <a:rPr lang="tr-TR" altLang="en-US" sz="2800" dirty="0" err="1"/>
              <a:t>vizier</a:t>
            </a:r>
            <a:r>
              <a:rPr lang="tr-TR" altLang="en-US" sz="2800" dirty="0"/>
              <a:t> </a:t>
            </a:r>
            <a:r>
              <a:rPr lang="tr-TR" altLang="en-US" sz="2800" dirty="0" err="1"/>
              <a:t>to</a:t>
            </a:r>
            <a:r>
              <a:rPr lang="tr-TR" altLang="en-US" sz="2800" dirty="0"/>
              <a:t> </a:t>
            </a:r>
            <a:r>
              <a:rPr lang="tr-TR" altLang="en-US" sz="2800" dirty="0" err="1"/>
              <a:t>Constantine</a:t>
            </a:r>
            <a:r>
              <a:rPr lang="tr-TR" altLang="en-US" sz="2800" dirty="0"/>
              <a:t>. </a:t>
            </a:r>
            <a:r>
              <a:rPr lang="tr-TR" altLang="en-US" sz="2800" dirty="0" err="1"/>
              <a:t>Vizier</a:t>
            </a:r>
            <a:r>
              <a:rPr lang="tr-TR" altLang="en-US" sz="2800" dirty="0"/>
              <a:t> </a:t>
            </a:r>
            <a:r>
              <a:rPr lang="tr-TR" altLang="en-US" sz="2800" dirty="0" err="1"/>
              <a:t>asked</a:t>
            </a:r>
            <a:r>
              <a:rPr lang="tr-TR" altLang="en-US" sz="2800" dirty="0"/>
              <a:t> </a:t>
            </a:r>
            <a:r>
              <a:rPr lang="tr-TR" altLang="en-US" sz="2800" dirty="0" err="1"/>
              <a:t>to</a:t>
            </a:r>
            <a:r>
              <a:rPr lang="tr-TR" altLang="en-US" sz="2800" dirty="0"/>
              <a:t> </a:t>
            </a:r>
            <a:r>
              <a:rPr lang="tr-TR" altLang="en-US" sz="2800" dirty="0" err="1"/>
              <a:t>Byzantine</a:t>
            </a:r>
            <a:r>
              <a:rPr lang="tr-TR" altLang="en-US" sz="2800" dirty="0"/>
              <a:t> </a:t>
            </a:r>
            <a:r>
              <a:rPr lang="tr-TR" altLang="en-US" sz="2800" dirty="0" err="1"/>
              <a:t>Emperor</a:t>
            </a:r>
            <a:r>
              <a:rPr lang="tr-TR" altLang="en-US" sz="2800" dirty="0"/>
              <a:t> </a:t>
            </a:r>
            <a:r>
              <a:rPr lang="tr-TR" altLang="en-US" sz="2800" dirty="0" err="1"/>
              <a:t>to</a:t>
            </a:r>
            <a:r>
              <a:rPr lang="tr-TR" altLang="en-US" sz="2800" dirty="0"/>
              <a:t> deliver </a:t>
            </a:r>
            <a:r>
              <a:rPr lang="tr-TR" altLang="en-US" sz="2800" dirty="0" err="1"/>
              <a:t>the</a:t>
            </a:r>
            <a:r>
              <a:rPr lang="tr-TR" altLang="en-US" sz="2800" dirty="0"/>
              <a:t> </a:t>
            </a:r>
            <a:r>
              <a:rPr lang="tr-TR" altLang="en-US" sz="2800" dirty="0" err="1"/>
              <a:t>Constantinople</a:t>
            </a:r>
            <a:r>
              <a:rPr lang="tr-TR" altLang="en-US" sz="2800" dirty="0"/>
              <a:t>. </a:t>
            </a:r>
            <a:r>
              <a:rPr lang="tr-TR" altLang="en-US" sz="2800" dirty="0" err="1"/>
              <a:t>And</a:t>
            </a:r>
            <a:r>
              <a:rPr lang="tr-TR" altLang="en-US" sz="2800" dirty="0"/>
              <a:t> he </a:t>
            </a:r>
            <a:r>
              <a:rPr lang="tr-TR" altLang="en-US" sz="2800" dirty="0" err="1"/>
              <a:t>said</a:t>
            </a:r>
            <a:r>
              <a:rPr lang="tr-TR" altLang="en-US" sz="2800" dirty="0"/>
              <a:t> no.</a:t>
            </a:r>
          </a:p>
          <a:p>
            <a:pPr>
              <a:lnSpc>
                <a:spcPct val="80000"/>
              </a:lnSpc>
              <a:buFontTx/>
              <a:buNone/>
            </a:pPr>
            <a:endParaRPr lang="tr-TR" altLang="en-US" sz="2800" dirty="0"/>
          </a:p>
        </p:txBody>
      </p:sp>
      <p:sp>
        <p:nvSpPr>
          <p:cNvPr id="6146" name="Rectangle 2">
            <a:extLst>
              <a:ext uri="{FF2B5EF4-FFF2-40B4-BE49-F238E27FC236}">
                <a16:creationId xmlns:a16="http://schemas.microsoft.com/office/drawing/2014/main" id="{B903A1BF-18CE-4BEA-BC96-8DDCCE7A91FE}"/>
              </a:ext>
            </a:extLst>
          </p:cNvPr>
          <p:cNvSpPr>
            <a:spLocks noGrp="1" noChangeArrowheads="1"/>
          </p:cNvSpPr>
          <p:nvPr>
            <p:ph type="title"/>
          </p:nvPr>
        </p:nvSpPr>
        <p:spPr/>
        <p:txBody>
          <a:bodyPr/>
          <a:lstStyle/>
          <a:p>
            <a:r>
              <a:rPr lang="tr-TR" altLang="en-US" dirty="0" err="1">
                <a:solidFill>
                  <a:srgbClr val="FF0000"/>
                </a:solidFill>
              </a:rPr>
              <a:t>The</a:t>
            </a:r>
            <a:r>
              <a:rPr lang="tr-TR" altLang="en-US" dirty="0">
                <a:solidFill>
                  <a:srgbClr val="FF0000"/>
                </a:solidFill>
              </a:rPr>
              <a:t> </a:t>
            </a:r>
            <a:r>
              <a:rPr lang="tr-TR" altLang="en-US" dirty="0" err="1">
                <a:solidFill>
                  <a:srgbClr val="FF0000"/>
                </a:solidFill>
              </a:rPr>
              <a:t>War</a:t>
            </a:r>
            <a:r>
              <a:rPr lang="tr-TR" altLang="en-US" dirty="0">
                <a:solidFill>
                  <a:srgbClr val="FF0000"/>
                </a:solidFill>
              </a:rPr>
              <a:t> / </a:t>
            </a:r>
            <a:r>
              <a:rPr lang="tr-TR" altLang="en-US" dirty="0" err="1">
                <a:solidFill>
                  <a:srgbClr val="FF0000"/>
                </a:solidFill>
              </a:rPr>
              <a:t>The</a:t>
            </a:r>
            <a:r>
              <a:rPr lang="tr-TR" altLang="en-US" dirty="0">
                <a:solidFill>
                  <a:srgbClr val="FF0000"/>
                </a:solidFill>
              </a:rPr>
              <a:t> </a:t>
            </a:r>
            <a:r>
              <a:rPr lang="tr-TR" altLang="en-US" dirty="0" err="1">
                <a:solidFill>
                  <a:srgbClr val="FF0000"/>
                </a:solidFill>
              </a:rPr>
              <a:t>Conquest</a:t>
            </a:r>
            <a:r>
              <a:rPr lang="tr-TR" altLang="en-US" dirty="0">
                <a:solidFill>
                  <a:srgbClr val="FF0000"/>
                </a:solidFill>
              </a:rPr>
              <a:t> of </a:t>
            </a:r>
            <a:r>
              <a:rPr lang="tr-TR" altLang="en-US" dirty="0" err="1">
                <a:solidFill>
                  <a:srgbClr val="FF0000"/>
                </a:solidFill>
              </a:rPr>
              <a:t>Istanbul</a:t>
            </a:r>
            <a:endParaRPr lang="tr-TR" altLang="en-US"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id="{44D6D05A-4586-4806-B6F6-FA041DF79AE1}"/>
              </a:ext>
            </a:extLst>
          </p:cNvPr>
          <p:cNvSpPr>
            <a:spLocks noGrp="1" noChangeArrowheads="1"/>
          </p:cNvSpPr>
          <p:nvPr>
            <p:ph idx="1"/>
          </p:nvPr>
        </p:nvSpPr>
        <p:spPr>
          <a:xfrm>
            <a:off x="665842" y="1166018"/>
            <a:ext cx="4191910" cy="4525963"/>
          </a:xfrm>
        </p:spPr>
        <p:txBody>
          <a:bodyPr>
            <a:normAutofit fontScale="77500" lnSpcReduction="20000"/>
          </a:bodyPr>
          <a:lstStyle/>
          <a:p>
            <a:r>
              <a:rPr lang="tr-TR" altLang="en-US" sz="2800" dirty="0"/>
              <a:t>*23 </a:t>
            </a:r>
            <a:r>
              <a:rPr lang="tr-TR" altLang="en-US" sz="2800" dirty="0" err="1"/>
              <a:t>March</a:t>
            </a:r>
            <a:r>
              <a:rPr lang="tr-TR" altLang="en-US" sz="2800" dirty="0"/>
              <a:t>; </a:t>
            </a:r>
            <a:r>
              <a:rPr lang="tr-TR" altLang="en-US" sz="2800" dirty="0" err="1"/>
              <a:t>the</a:t>
            </a:r>
            <a:r>
              <a:rPr lang="tr-TR" altLang="en-US" sz="2800" dirty="0"/>
              <a:t> </a:t>
            </a:r>
            <a:r>
              <a:rPr lang="tr-TR" altLang="en-US" sz="2800" dirty="0" err="1"/>
              <a:t>date</a:t>
            </a:r>
            <a:r>
              <a:rPr lang="tr-TR" altLang="en-US" sz="2800" dirty="0"/>
              <a:t> of </a:t>
            </a:r>
            <a:r>
              <a:rPr lang="tr-TR" altLang="en-US" sz="2800" dirty="0" err="1"/>
              <a:t>Ottomans</a:t>
            </a:r>
            <a:r>
              <a:rPr lang="tr-TR" altLang="en-US" sz="2800" dirty="0"/>
              <a:t> </a:t>
            </a:r>
            <a:r>
              <a:rPr lang="tr-TR" altLang="en-US" sz="2800" dirty="0" err="1"/>
              <a:t>attacked</a:t>
            </a:r>
            <a:r>
              <a:rPr lang="tr-TR" altLang="en-US" sz="2800" dirty="0"/>
              <a:t> </a:t>
            </a:r>
            <a:r>
              <a:rPr lang="tr-TR" altLang="en-US" sz="2800" dirty="0" err="1"/>
              <a:t>the</a:t>
            </a:r>
            <a:r>
              <a:rPr lang="tr-TR" altLang="en-US" sz="2800" dirty="0"/>
              <a:t> </a:t>
            </a:r>
            <a:r>
              <a:rPr lang="tr-TR" altLang="en-US" sz="2800" dirty="0" err="1"/>
              <a:t>Byzantine</a:t>
            </a:r>
            <a:r>
              <a:rPr lang="tr-TR" altLang="en-US" sz="2800" dirty="0"/>
              <a:t> </a:t>
            </a:r>
            <a:r>
              <a:rPr lang="tr-TR" altLang="en-US" sz="2800" dirty="0" err="1"/>
              <a:t>Empire</a:t>
            </a:r>
            <a:r>
              <a:rPr lang="tr-TR" altLang="en-US" sz="2800" dirty="0"/>
              <a:t>. 5-6 April, </a:t>
            </a:r>
            <a:r>
              <a:rPr lang="tr-TR" altLang="en-US" sz="2800" dirty="0" err="1"/>
              <a:t>the</a:t>
            </a:r>
            <a:r>
              <a:rPr lang="tr-TR" altLang="en-US" sz="2800" dirty="0"/>
              <a:t> </a:t>
            </a:r>
            <a:r>
              <a:rPr lang="tr-TR" altLang="en-US" sz="2800" dirty="0" err="1"/>
              <a:t>famous</a:t>
            </a:r>
            <a:r>
              <a:rPr lang="tr-TR" altLang="en-US" sz="2800" dirty="0"/>
              <a:t> </a:t>
            </a:r>
            <a:r>
              <a:rPr lang="tr-TR" altLang="en-US" sz="2800" dirty="0" err="1"/>
              <a:t>walls</a:t>
            </a:r>
            <a:r>
              <a:rPr lang="tr-TR" altLang="en-US" sz="2800" dirty="0"/>
              <a:t> of </a:t>
            </a:r>
            <a:r>
              <a:rPr lang="tr-TR" altLang="en-US" sz="2800" dirty="0" err="1"/>
              <a:t>Istanbul</a:t>
            </a:r>
            <a:r>
              <a:rPr lang="tr-TR" altLang="en-US" sz="2800" dirty="0"/>
              <a:t> </a:t>
            </a:r>
            <a:r>
              <a:rPr lang="tr-TR" altLang="en-US" sz="2800" dirty="0" err="1"/>
              <a:t>were</a:t>
            </a:r>
            <a:r>
              <a:rPr lang="tr-TR" altLang="en-US" sz="2800" dirty="0"/>
              <a:t> </a:t>
            </a:r>
            <a:r>
              <a:rPr lang="tr-TR" altLang="en-US" sz="2800" dirty="0" err="1"/>
              <a:t>already</a:t>
            </a:r>
            <a:r>
              <a:rPr lang="tr-TR" altLang="en-US" sz="2800" dirty="0"/>
              <a:t> </a:t>
            </a:r>
            <a:r>
              <a:rPr lang="tr-TR" altLang="en-US" sz="2800" dirty="0" err="1"/>
              <a:t>surrounded</a:t>
            </a:r>
            <a:r>
              <a:rPr lang="tr-TR" altLang="en-US" sz="2800" dirty="0"/>
              <a:t>.</a:t>
            </a:r>
            <a:r>
              <a:rPr lang="tr-TR" altLang="en-US" sz="2800" dirty="0" err="1"/>
              <a:t>Then</a:t>
            </a:r>
            <a:r>
              <a:rPr lang="tr-TR" altLang="en-US" sz="2800" dirty="0"/>
              <a:t> </a:t>
            </a:r>
            <a:r>
              <a:rPr lang="tr-TR" altLang="en-US" sz="2800" dirty="0" err="1"/>
              <a:t>the</a:t>
            </a:r>
            <a:r>
              <a:rPr lang="tr-TR" altLang="en-US" sz="2800" dirty="0"/>
              <a:t> </a:t>
            </a:r>
            <a:r>
              <a:rPr lang="tr-TR" altLang="en-US" sz="2800" dirty="0" err="1"/>
              <a:t>war</a:t>
            </a:r>
            <a:r>
              <a:rPr lang="tr-TR" altLang="en-US" sz="2800" dirty="0"/>
              <a:t> </a:t>
            </a:r>
            <a:r>
              <a:rPr lang="tr-TR" altLang="en-US" sz="2800" dirty="0" err="1"/>
              <a:t>began</a:t>
            </a:r>
            <a:r>
              <a:rPr lang="tr-TR" altLang="en-US" sz="2800" dirty="0"/>
              <a:t>.</a:t>
            </a:r>
          </a:p>
          <a:p>
            <a:endParaRPr lang="tr-TR" altLang="en-US" sz="2800" dirty="0"/>
          </a:p>
          <a:p>
            <a:r>
              <a:rPr lang="tr-TR" altLang="en-US" sz="2800" dirty="0"/>
              <a:t>*</a:t>
            </a:r>
            <a:r>
              <a:rPr lang="tr-TR" altLang="en-US" sz="2800" dirty="0" err="1"/>
              <a:t>All</a:t>
            </a:r>
            <a:r>
              <a:rPr lang="tr-TR" altLang="en-US" sz="2800" dirty="0"/>
              <a:t> </a:t>
            </a:r>
            <a:r>
              <a:rPr lang="tr-TR" altLang="en-US" sz="2800" dirty="0" err="1"/>
              <a:t>this</a:t>
            </a:r>
            <a:r>
              <a:rPr lang="tr-TR" altLang="en-US" sz="2800" dirty="0"/>
              <a:t> </a:t>
            </a:r>
            <a:r>
              <a:rPr lang="tr-TR" altLang="en-US" sz="2800" dirty="0" err="1"/>
              <a:t>difficulty</a:t>
            </a:r>
            <a:r>
              <a:rPr lang="tr-TR" altLang="en-US" sz="2800" dirty="0"/>
              <a:t>, </a:t>
            </a:r>
            <a:r>
              <a:rPr lang="tr-TR" altLang="en-US" sz="2800" dirty="0" err="1"/>
              <a:t>we</a:t>
            </a:r>
            <a:r>
              <a:rPr lang="tr-TR" altLang="en-US" sz="2800" dirty="0"/>
              <a:t> </a:t>
            </a:r>
            <a:r>
              <a:rPr lang="tr-TR" altLang="en-US" sz="2800" dirty="0" err="1"/>
              <a:t>took</a:t>
            </a:r>
            <a:r>
              <a:rPr lang="tr-TR" altLang="en-US" sz="2800" dirty="0"/>
              <a:t> </a:t>
            </a:r>
            <a:r>
              <a:rPr lang="tr-TR" altLang="en-US" sz="2800" dirty="0" err="1"/>
              <a:t>Constantinople</a:t>
            </a:r>
            <a:r>
              <a:rPr lang="tr-TR" altLang="en-US" sz="2800" dirty="0"/>
              <a:t>, </a:t>
            </a:r>
            <a:r>
              <a:rPr lang="tr-TR" altLang="en-US" sz="2800" dirty="0" err="1"/>
              <a:t>we</a:t>
            </a:r>
            <a:r>
              <a:rPr lang="tr-TR" altLang="en-US" sz="2800" dirty="0"/>
              <a:t> </a:t>
            </a:r>
            <a:r>
              <a:rPr lang="tr-TR" altLang="en-US" sz="2800" dirty="0" err="1"/>
              <a:t>called</a:t>
            </a:r>
            <a:r>
              <a:rPr lang="tr-TR" altLang="en-US" sz="2800" dirty="0"/>
              <a:t> </a:t>
            </a:r>
            <a:r>
              <a:rPr lang="tr-TR" altLang="en-US" sz="2800" dirty="0" err="1"/>
              <a:t>Istanbul</a:t>
            </a:r>
            <a:r>
              <a:rPr lang="tr-TR" altLang="en-US" sz="2800" dirty="0"/>
              <a:t>.</a:t>
            </a:r>
          </a:p>
          <a:p>
            <a:r>
              <a:rPr lang="tr-TR" altLang="en-US" sz="2800" dirty="0"/>
              <a:t>*At </a:t>
            </a:r>
            <a:r>
              <a:rPr lang="tr-TR" altLang="en-US" sz="2800" dirty="0" err="1"/>
              <a:t>the</a:t>
            </a:r>
            <a:r>
              <a:rPr lang="tr-TR" altLang="en-US" sz="2800" dirty="0"/>
              <a:t> </a:t>
            </a:r>
            <a:r>
              <a:rPr lang="tr-TR" altLang="en-US" sz="2800" dirty="0" err="1"/>
              <a:t>end</a:t>
            </a:r>
            <a:r>
              <a:rPr lang="tr-TR" altLang="en-US" sz="2800" dirty="0"/>
              <a:t> of </a:t>
            </a:r>
            <a:r>
              <a:rPr lang="tr-TR" altLang="en-US" sz="2800" dirty="0" err="1"/>
              <a:t>this</a:t>
            </a:r>
            <a:r>
              <a:rPr lang="tr-TR" altLang="en-US" sz="2800" dirty="0"/>
              <a:t> </a:t>
            </a:r>
            <a:r>
              <a:rPr lang="tr-TR" altLang="en-US" sz="2800" dirty="0" err="1"/>
              <a:t>war</a:t>
            </a:r>
            <a:r>
              <a:rPr lang="tr-TR" altLang="en-US" sz="2800" dirty="0"/>
              <a:t>; </a:t>
            </a:r>
            <a:r>
              <a:rPr lang="tr-TR" altLang="en-US" sz="2800" dirty="0" err="1"/>
              <a:t>Ottoman</a:t>
            </a:r>
            <a:r>
              <a:rPr lang="tr-TR" altLang="en-US" sz="2800" dirty="0"/>
              <a:t> </a:t>
            </a:r>
            <a:r>
              <a:rPr lang="tr-TR" altLang="en-US" sz="2800" dirty="0" err="1"/>
              <a:t>Empire</a:t>
            </a:r>
            <a:r>
              <a:rPr lang="tr-TR" altLang="en-US" sz="2800" dirty="0"/>
              <a:t> </a:t>
            </a:r>
            <a:r>
              <a:rPr lang="tr-TR" altLang="en-US" sz="2800" dirty="0" err="1"/>
              <a:t>won</a:t>
            </a:r>
            <a:r>
              <a:rPr lang="tr-TR" altLang="en-US" sz="2800" dirty="0"/>
              <a:t>. </a:t>
            </a:r>
            <a:r>
              <a:rPr lang="tr-TR" altLang="en-US" sz="2800" dirty="0" err="1"/>
              <a:t>The</a:t>
            </a:r>
            <a:r>
              <a:rPr lang="tr-TR" altLang="en-US" sz="2800" dirty="0"/>
              <a:t> </a:t>
            </a:r>
            <a:r>
              <a:rPr lang="tr-TR" altLang="en-US" sz="2800" dirty="0" err="1"/>
              <a:t>history</a:t>
            </a:r>
            <a:r>
              <a:rPr lang="tr-TR" altLang="en-US" sz="2800" dirty="0"/>
              <a:t> </a:t>
            </a:r>
            <a:r>
              <a:rPr lang="tr-TR" altLang="en-US" sz="2800" dirty="0" err="1"/>
              <a:t>called</a:t>
            </a:r>
            <a:r>
              <a:rPr lang="tr-TR" altLang="en-US" sz="2800" dirty="0"/>
              <a:t>; “</a:t>
            </a:r>
            <a:r>
              <a:rPr lang="tr-TR" altLang="en-US" sz="2800" dirty="0" err="1"/>
              <a:t>The</a:t>
            </a:r>
            <a:r>
              <a:rPr lang="tr-TR" altLang="en-US" sz="2800" dirty="0"/>
              <a:t> </a:t>
            </a:r>
            <a:r>
              <a:rPr lang="tr-TR" altLang="en-US" sz="2800" dirty="0" err="1"/>
              <a:t>Rise</a:t>
            </a:r>
            <a:r>
              <a:rPr lang="tr-TR" altLang="en-US" sz="2800" dirty="0"/>
              <a:t> Of OTTOMAN EMPİRE”</a:t>
            </a:r>
          </a:p>
        </p:txBody>
      </p:sp>
      <p:pic>
        <p:nvPicPr>
          <p:cNvPr id="3" name="Resim 2">
            <a:extLst>
              <a:ext uri="{FF2B5EF4-FFF2-40B4-BE49-F238E27FC236}">
                <a16:creationId xmlns:a16="http://schemas.microsoft.com/office/drawing/2014/main" id="{E4A63750-1488-7949-A168-AB9C4303C2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8" y="1285860"/>
            <a:ext cx="3643338" cy="378621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DE981482-478C-B644-9B30-8F47881618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5918" y="714356"/>
            <a:ext cx="5875789" cy="4000528"/>
          </a:xfrm>
          <a:prstGeom prst="rect">
            <a:avLst/>
          </a:prstGeom>
        </p:spPr>
      </p:pic>
      <p:sp>
        <p:nvSpPr>
          <p:cNvPr id="3" name="2 Dikdörtgen"/>
          <p:cNvSpPr/>
          <p:nvPr/>
        </p:nvSpPr>
        <p:spPr>
          <a:xfrm>
            <a:off x="1500166" y="4857760"/>
            <a:ext cx="6643734" cy="1200329"/>
          </a:xfrm>
          <a:prstGeom prst="rect">
            <a:avLst/>
          </a:prstGeom>
        </p:spPr>
        <p:txBody>
          <a:bodyPr wrap="square">
            <a:spAutoFit/>
          </a:bodyPr>
          <a:lstStyle/>
          <a:p>
            <a:r>
              <a:rPr lang="en-US" dirty="0"/>
              <a:t>'Conquest of Istanbul') was the capture of the</a:t>
            </a:r>
            <a:r>
              <a:rPr lang="tr-TR" dirty="0"/>
              <a:t> </a:t>
            </a:r>
            <a:r>
              <a:rPr lang="tr-TR" dirty="0" err="1"/>
              <a:t>Byzantine</a:t>
            </a:r>
            <a:r>
              <a:rPr lang="tr-TR" dirty="0"/>
              <a:t> </a:t>
            </a:r>
            <a:r>
              <a:rPr lang="tr-TR" dirty="0" err="1"/>
              <a:t>Empire’s</a:t>
            </a:r>
            <a:r>
              <a:rPr lang="tr-TR" dirty="0"/>
              <a:t> </a:t>
            </a:r>
            <a:r>
              <a:rPr lang="tr-TR" dirty="0" err="1"/>
              <a:t>capital</a:t>
            </a:r>
            <a:r>
              <a:rPr lang="tr-TR" dirty="0"/>
              <a:t> </a:t>
            </a:r>
            <a:r>
              <a:rPr lang="en-US" dirty="0"/>
              <a:t>by the</a:t>
            </a:r>
            <a:r>
              <a:rPr lang="tr-TR" dirty="0"/>
              <a:t> </a:t>
            </a:r>
            <a:r>
              <a:rPr lang="tr-TR" dirty="0" err="1"/>
              <a:t>Ottoman</a:t>
            </a:r>
            <a:r>
              <a:rPr lang="tr-TR" dirty="0"/>
              <a:t> </a:t>
            </a:r>
            <a:r>
              <a:rPr lang="tr-TR" dirty="0" err="1"/>
              <a:t>Empire</a:t>
            </a:r>
            <a:r>
              <a:rPr lang="en-US" dirty="0"/>
              <a:t>. The city fell on 29 May 1453,the culmination of a 53-day siege which had begun on 6 April 1453.</a:t>
            </a:r>
            <a:endParaRPr lang="tr-TR" dirty="0"/>
          </a:p>
        </p:txBody>
      </p:sp>
    </p:spTree>
    <p:extLst>
      <p:ext uri="{BB962C8B-B14F-4D97-AF65-F5344CB8AC3E}">
        <p14:creationId xmlns:p14="http://schemas.microsoft.com/office/powerpoint/2010/main" val="2826373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7DE68031-66F4-C745-9029-2E21C1B62F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3042" y="500042"/>
            <a:ext cx="6096000" cy="4064000"/>
          </a:xfrm>
          <a:prstGeom prst="rect">
            <a:avLst/>
          </a:prstGeom>
        </p:spPr>
      </p:pic>
      <p:sp>
        <p:nvSpPr>
          <p:cNvPr id="3" name="2 Dikdörtgen"/>
          <p:cNvSpPr/>
          <p:nvPr/>
        </p:nvSpPr>
        <p:spPr>
          <a:xfrm>
            <a:off x="571472" y="4643446"/>
            <a:ext cx="7786742" cy="1754326"/>
          </a:xfrm>
          <a:prstGeom prst="rect">
            <a:avLst/>
          </a:prstGeom>
        </p:spPr>
        <p:txBody>
          <a:bodyPr wrap="square">
            <a:spAutoFit/>
          </a:bodyPr>
          <a:lstStyle/>
          <a:p>
            <a:pPr algn="just"/>
            <a:r>
              <a:rPr lang="en-US" dirty="0"/>
              <a:t>The Fall of Constantinople marked the end of the Byzantine Empire, and effectively the end of the Roman Empire</a:t>
            </a:r>
            <a:r>
              <a:rPr lang="tr-TR" dirty="0"/>
              <a:t>,</a:t>
            </a:r>
            <a:r>
              <a:rPr lang="en-US" dirty="0"/>
              <a:t> a state which dated back to 27 BC and lasted nearly 1,500 </a:t>
            </a:r>
            <a:r>
              <a:rPr lang="en-US" dirty="0" err="1"/>
              <a:t>years.The</a:t>
            </a:r>
            <a:r>
              <a:rPr lang="en-US" dirty="0"/>
              <a:t> capture of Constantinople, a city which marked the divide between Europe and Asia Minor</a:t>
            </a:r>
            <a:r>
              <a:rPr lang="tr-TR" dirty="0"/>
              <a:t>,</a:t>
            </a:r>
            <a:r>
              <a:rPr lang="en-US" dirty="0"/>
              <a:t> also allowed the Ottomans to more effectively invade mainland Europe</a:t>
            </a:r>
            <a:r>
              <a:rPr lang="tr-TR" dirty="0"/>
              <a:t>, </a:t>
            </a:r>
            <a:r>
              <a:rPr lang="en-US" dirty="0"/>
              <a:t>eventually leading to Ottoman control of much of the Balkan peninsula</a:t>
            </a:r>
            <a:r>
              <a:rPr lang="tr-TR" dirty="0"/>
              <a:t>.</a:t>
            </a:r>
          </a:p>
        </p:txBody>
      </p:sp>
    </p:spTree>
    <p:extLst>
      <p:ext uri="{BB962C8B-B14F-4D97-AF65-F5344CB8AC3E}">
        <p14:creationId xmlns:p14="http://schemas.microsoft.com/office/powerpoint/2010/main" val="30899163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4">
            <a:extLst>
              <a:ext uri="{FF2B5EF4-FFF2-40B4-BE49-F238E27FC236}">
                <a16:creationId xmlns:a16="http://schemas.microsoft.com/office/drawing/2014/main" id="{CF490726-9EF8-B246-A6F7-BDCB6116A0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96" y="1000108"/>
            <a:ext cx="4214842" cy="2714644"/>
          </a:xfrm>
          <a:prstGeom prst="rect">
            <a:avLst/>
          </a:prstGeom>
        </p:spPr>
      </p:pic>
      <p:sp>
        <p:nvSpPr>
          <p:cNvPr id="3" name="2 Dikdörtgen"/>
          <p:cNvSpPr/>
          <p:nvPr/>
        </p:nvSpPr>
        <p:spPr>
          <a:xfrm>
            <a:off x="571472" y="4000504"/>
            <a:ext cx="7929618" cy="2031325"/>
          </a:xfrm>
          <a:prstGeom prst="rect">
            <a:avLst/>
          </a:prstGeom>
        </p:spPr>
        <p:txBody>
          <a:bodyPr wrap="square">
            <a:spAutoFit/>
          </a:bodyPr>
          <a:lstStyle/>
          <a:p>
            <a:pPr algn="just"/>
            <a:r>
              <a:rPr lang="en-US" dirty="0"/>
              <a:t>The conquest of Constantinople and the fall of the Byzantine Empire</a:t>
            </a:r>
            <a:r>
              <a:rPr lang="en-US" baseline="30000" dirty="0"/>
              <a:t>[</a:t>
            </a:r>
            <a:r>
              <a:rPr lang="tr-TR" dirty="0"/>
              <a:t> </a:t>
            </a:r>
            <a:r>
              <a:rPr lang="en-US" dirty="0"/>
              <a:t>was a key event of the Late Middle Ages</a:t>
            </a:r>
            <a:r>
              <a:rPr lang="tr-TR" dirty="0"/>
              <a:t> </a:t>
            </a:r>
            <a:r>
              <a:rPr lang="en-US" dirty="0"/>
              <a:t>and is sometimes considered the end of the Medieval period</a:t>
            </a:r>
            <a:r>
              <a:rPr lang="tr-TR" dirty="0"/>
              <a:t>. </a:t>
            </a:r>
            <a:r>
              <a:rPr lang="en-US" dirty="0"/>
              <a:t>The city's fall also stood as a turning point in military history</a:t>
            </a:r>
            <a:r>
              <a:rPr lang="tr-TR" dirty="0"/>
              <a:t>.</a:t>
            </a:r>
            <a:r>
              <a:rPr lang="en-US" dirty="0"/>
              <a:t> Since ancient times, cities and castles had depended upon ramparts</a:t>
            </a:r>
            <a:r>
              <a:rPr lang="tr-TR" dirty="0"/>
              <a:t> </a:t>
            </a:r>
            <a:r>
              <a:rPr lang="en-US" dirty="0"/>
              <a:t>and walls to repel invaders. However, Constantinople's substantial fortifications were overcome with the use of gunpowder</a:t>
            </a:r>
            <a:r>
              <a:rPr lang="tr-TR" dirty="0"/>
              <a:t>, </a:t>
            </a:r>
            <a:r>
              <a:rPr lang="en-US" dirty="0"/>
              <a:t> specifically in the form of large cannons and bombards</a:t>
            </a:r>
            <a:r>
              <a:rPr lang="tr-TR" dirty="0"/>
              <a:t>.</a:t>
            </a:r>
          </a:p>
        </p:txBody>
      </p:sp>
      <p:pic>
        <p:nvPicPr>
          <p:cNvPr id="5" name="Resim 4">
            <a:extLst>
              <a:ext uri="{FF2B5EF4-FFF2-40B4-BE49-F238E27FC236}">
                <a16:creationId xmlns:a16="http://schemas.microsoft.com/office/drawing/2014/main" id="{6FC3DC43-A408-3D48-850C-B5FC23BB2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2" y="1000108"/>
            <a:ext cx="3952886" cy="2672151"/>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2786058"/>
            <a:ext cx="6357982" cy="707886"/>
          </a:xfrm>
          <a:prstGeom prst="rect">
            <a:avLst/>
          </a:prstGeom>
          <a:noFill/>
        </p:spPr>
        <p:txBody>
          <a:bodyPr wrap="square" rtlCol="0">
            <a:spAutoFit/>
          </a:bodyPr>
          <a:lstStyle/>
          <a:p>
            <a:pPr algn="ctr"/>
            <a:r>
              <a:rPr lang="tr-TR" sz="4000" b="1" dirty="0">
                <a:solidFill>
                  <a:srgbClr val="C00000"/>
                </a:solidFill>
              </a:rPr>
              <a:t>1918</a:t>
            </a:r>
          </a:p>
        </p:txBody>
      </p:sp>
    </p:spTree>
    <p:extLst>
      <p:ext uri="{BB962C8B-B14F-4D97-AF65-F5344CB8AC3E}">
        <p14:creationId xmlns:p14="http://schemas.microsoft.com/office/powerpoint/2010/main" val="301812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500042"/>
            <a:ext cx="6357982" cy="584775"/>
          </a:xfrm>
          <a:prstGeom prst="rect">
            <a:avLst/>
          </a:prstGeom>
          <a:noFill/>
        </p:spPr>
        <p:txBody>
          <a:bodyPr wrap="square" rtlCol="0">
            <a:spAutoFit/>
          </a:bodyPr>
          <a:lstStyle/>
          <a:p>
            <a:pPr algn="ctr"/>
            <a:r>
              <a:rPr lang="tr-TR" sz="3200" b="1" dirty="0" err="1">
                <a:solidFill>
                  <a:srgbClr val="C00000"/>
                </a:solidFill>
              </a:rPr>
              <a:t>World</a:t>
            </a:r>
            <a:r>
              <a:rPr lang="tr-TR" sz="3200" b="1" dirty="0">
                <a:solidFill>
                  <a:srgbClr val="C00000"/>
                </a:solidFill>
              </a:rPr>
              <a:t> </a:t>
            </a:r>
            <a:r>
              <a:rPr lang="tr-TR" sz="3200" b="1" dirty="0" err="1">
                <a:solidFill>
                  <a:srgbClr val="C00000"/>
                </a:solidFill>
              </a:rPr>
              <a:t>War</a:t>
            </a:r>
            <a:r>
              <a:rPr lang="tr-TR" sz="3200" b="1" dirty="0">
                <a:solidFill>
                  <a:srgbClr val="C00000"/>
                </a:solidFill>
              </a:rPr>
              <a:t> I</a:t>
            </a:r>
          </a:p>
        </p:txBody>
      </p:sp>
      <p:sp>
        <p:nvSpPr>
          <p:cNvPr id="3" name="2 Dikdörtgen"/>
          <p:cNvSpPr/>
          <p:nvPr/>
        </p:nvSpPr>
        <p:spPr>
          <a:xfrm>
            <a:off x="642910" y="1428736"/>
            <a:ext cx="3714776" cy="4801314"/>
          </a:xfrm>
          <a:prstGeom prst="rect">
            <a:avLst/>
          </a:prstGeom>
        </p:spPr>
        <p:txBody>
          <a:bodyPr wrap="square">
            <a:spAutoFit/>
          </a:bodyPr>
          <a:lstStyle/>
          <a:p>
            <a:pPr algn="just"/>
            <a:r>
              <a:rPr lang="en-US" dirty="0"/>
              <a:t>The Ottoman Empire came into World </a:t>
            </a:r>
            <a:r>
              <a:rPr lang="en-US" dirty="0" err="1"/>
              <a:t>Wa</a:t>
            </a:r>
            <a:r>
              <a:rPr lang="tr-TR" dirty="0"/>
              <a:t>r </a:t>
            </a:r>
            <a:r>
              <a:rPr lang="en-US" dirty="0"/>
              <a:t>I</a:t>
            </a:r>
            <a:r>
              <a:rPr lang="tr-TR" dirty="0"/>
              <a:t> </a:t>
            </a:r>
            <a:r>
              <a:rPr lang="en-US" dirty="0"/>
              <a:t>as one of the Central Powers. The Ottoman Empire entered the war</a:t>
            </a:r>
            <a:r>
              <a:rPr lang="tr-TR" dirty="0"/>
              <a:t> </a:t>
            </a:r>
            <a:r>
              <a:rPr lang="en-US" dirty="0"/>
              <a:t>by carrying out a surprise attack on Russia's Black Sea coast on 29 October 1914, with Russia responding by declaring war on 5 November 1914. </a:t>
            </a:r>
            <a:endParaRPr lang="tr-TR" dirty="0"/>
          </a:p>
          <a:p>
            <a:pPr algn="just"/>
            <a:endParaRPr lang="tr-TR" dirty="0"/>
          </a:p>
          <a:p>
            <a:pPr algn="just"/>
            <a:r>
              <a:rPr lang="en-US" dirty="0"/>
              <a:t>Ottoman forces fought the Entente in the Balkans and the Middle Eastern theatre of World War I. The Ottoman Empire's defeat in the war in 1918 was crucial in the eventual dissolution of the empire in 1921.</a:t>
            </a:r>
            <a:endParaRPr lang="tr-TR" dirty="0"/>
          </a:p>
        </p:txBody>
      </p:sp>
      <p:pic>
        <p:nvPicPr>
          <p:cNvPr id="4" name="3 Resim" descr="sa.PNG"/>
          <p:cNvPicPr>
            <a:picLocks noChangeAspect="1"/>
          </p:cNvPicPr>
          <p:nvPr/>
        </p:nvPicPr>
        <p:blipFill>
          <a:blip r:embed="rId2"/>
          <a:stretch>
            <a:fillRect/>
          </a:stretch>
        </p:blipFill>
        <p:spPr>
          <a:xfrm>
            <a:off x="4643438" y="1571612"/>
            <a:ext cx="4110342" cy="4286280"/>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285728"/>
            <a:ext cx="6357982" cy="707886"/>
          </a:xfrm>
          <a:prstGeom prst="rect">
            <a:avLst/>
          </a:prstGeom>
          <a:noFill/>
        </p:spPr>
        <p:txBody>
          <a:bodyPr wrap="square" rtlCol="0">
            <a:spAutoFit/>
          </a:bodyPr>
          <a:lstStyle/>
          <a:p>
            <a:pPr algn="ctr"/>
            <a:r>
              <a:rPr lang="tr-TR" sz="2800" b="1" dirty="0" err="1">
                <a:solidFill>
                  <a:srgbClr val="C00000"/>
                </a:solidFill>
              </a:rPr>
              <a:t>Gallipoli</a:t>
            </a:r>
            <a:r>
              <a:rPr lang="tr-TR" sz="4000" b="1" dirty="0">
                <a:solidFill>
                  <a:srgbClr val="FF0000"/>
                </a:solidFill>
              </a:rPr>
              <a:t> </a:t>
            </a:r>
            <a:r>
              <a:rPr lang="tr-TR" sz="2800" b="1" dirty="0" err="1">
                <a:solidFill>
                  <a:srgbClr val="C00000"/>
                </a:solidFill>
              </a:rPr>
              <a:t>campaign</a:t>
            </a:r>
            <a:endParaRPr lang="tr-TR" sz="2800" b="1" dirty="0">
              <a:solidFill>
                <a:srgbClr val="C00000"/>
              </a:solidFill>
            </a:endParaRPr>
          </a:p>
        </p:txBody>
      </p:sp>
      <p:sp>
        <p:nvSpPr>
          <p:cNvPr id="3" name="2 Dikdörtgen"/>
          <p:cNvSpPr/>
          <p:nvPr/>
        </p:nvSpPr>
        <p:spPr>
          <a:xfrm>
            <a:off x="571472" y="1214422"/>
            <a:ext cx="3714776" cy="5355312"/>
          </a:xfrm>
          <a:prstGeom prst="rect">
            <a:avLst/>
          </a:prstGeom>
        </p:spPr>
        <p:txBody>
          <a:bodyPr wrap="square">
            <a:spAutoFit/>
          </a:bodyPr>
          <a:lstStyle/>
          <a:p>
            <a:pPr algn="just"/>
            <a:r>
              <a:rPr lang="en-US" dirty="0"/>
              <a:t>The </a:t>
            </a:r>
            <a:r>
              <a:rPr lang="en-US" b="1" dirty="0"/>
              <a:t>Gallipoli campaign</a:t>
            </a:r>
            <a:r>
              <a:rPr lang="en-US" dirty="0"/>
              <a:t>, was a military campaign in the First World War that took place on the Gallipoli</a:t>
            </a:r>
            <a:r>
              <a:rPr lang="tr-TR" dirty="0"/>
              <a:t> </a:t>
            </a:r>
            <a:r>
              <a:rPr lang="en-US" dirty="0"/>
              <a:t>peninsula from 17 February 1915 to 9 January 1916. The Entente powers, Britain, France and Russia, sought to weaken the Ottoman Empire, one of the Central Powers, by taking control of the Turkish straits</a:t>
            </a:r>
            <a:r>
              <a:rPr lang="tr-TR" dirty="0"/>
              <a:t>.</a:t>
            </a:r>
            <a:r>
              <a:rPr lang="en-US" dirty="0"/>
              <a:t> This would expose the Ottoman capital at Constantinople to bombardment by Allied battleships and cut it off from the Asian part of the empire. With Turkey defeated, the Suez canal would be safe, and a year-round Allied supply route could be opened through the Black Sea to warm water ports in Russia.</a:t>
            </a:r>
            <a:endParaRPr lang="tr-TR" dirty="0"/>
          </a:p>
        </p:txBody>
      </p:sp>
      <p:pic>
        <p:nvPicPr>
          <p:cNvPr id="5" name="4 Resim" descr="çan.PNG"/>
          <p:cNvPicPr>
            <a:picLocks noChangeAspect="1"/>
          </p:cNvPicPr>
          <p:nvPr/>
        </p:nvPicPr>
        <p:blipFill>
          <a:blip r:embed="rId2"/>
          <a:stretch>
            <a:fillRect/>
          </a:stretch>
        </p:blipFill>
        <p:spPr>
          <a:xfrm>
            <a:off x="4643438" y="1285860"/>
            <a:ext cx="4022728" cy="4968671"/>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285728"/>
            <a:ext cx="6357982" cy="707886"/>
          </a:xfrm>
          <a:prstGeom prst="rect">
            <a:avLst/>
          </a:prstGeom>
          <a:noFill/>
        </p:spPr>
        <p:txBody>
          <a:bodyPr wrap="square" rtlCol="0">
            <a:spAutoFit/>
          </a:bodyPr>
          <a:lstStyle/>
          <a:p>
            <a:pPr algn="ctr"/>
            <a:r>
              <a:rPr lang="tr-TR" sz="2800" b="1" dirty="0" err="1">
                <a:solidFill>
                  <a:srgbClr val="C00000"/>
                </a:solidFill>
              </a:rPr>
              <a:t>Gallipoli</a:t>
            </a:r>
            <a:r>
              <a:rPr lang="tr-TR" sz="4000" b="1" dirty="0">
                <a:solidFill>
                  <a:srgbClr val="FF0000"/>
                </a:solidFill>
              </a:rPr>
              <a:t> </a:t>
            </a:r>
            <a:r>
              <a:rPr lang="tr-TR" sz="2800" b="1" dirty="0" err="1">
                <a:solidFill>
                  <a:srgbClr val="C00000"/>
                </a:solidFill>
              </a:rPr>
              <a:t>campaign</a:t>
            </a:r>
            <a:endParaRPr lang="tr-TR" sz="2800" b="1" dirty="0">
              <a:solidFill>
                <a:srgbClr val="C00000"/>
              </a:solidFill>
            </a:endParaRPr>
          </a:p>
        </p:txBody>
      </p:sp>
      <p:sp>
        <p:nvSpPr>
          <p:cNvPr id="3" name="2 Dikdörtgen"/>
          <p:cNvSpPr/>
          <p:nvPr/>
        </p:nvSpPr>
        <p:spPr>
          <a:xfrm>
            <a:off x="571472" y="1214422"/>
            <a:ext cx="3714776" cy="5355312"/>
          </a:xfrm>
          <a:prstGeom prst="rect">
            <a:avLst/>
          </a:prstGeom>
        </p:spPr>
        <p:txBody>
          <a:bodyPr wrap="square">
            <a:spAutoFit/>
          </a:bodyPr>
          <a:lstStyle/>
          <a:p>
            <a:pPr algn="just"/>
            <a:r>
              <a:rPr lang="en-US" dirty="0"/>
              <a:t>The Allied fleet's attempt to force the Dardanelles</a:t>
            </a:r>
            <a:r>
              <a:rPr lang="tr-TR" dirty="0"/>
              <a:t> </a:t>
            </a:r>
            <a:r>
              <a:rPr lang="en-US" dirty="0"/>
              <a:t>in February 1915 failed and was followed by an amphibious landing on the Gallipoli peninsula in April 1915. In January 1916, after eight months' fighting, with approximately 250,000 casualties on each side, the land campaign was abandoned and the invasion force withdrawn. </a:t>
            </a:r>
            <a:endParaRPr lang="tr-TR" dirty="0"/>
          </a:p>
          <a:p>
            <a:pPr algn="just"/>
            <a:endParaRPr lang="tr-TR" dirty="0"/>
          </a:p>
          <a:p>
            <a:pPr algn="just"/>
            <a:r>
              <a:rPr lang="en-US" dirty="0"/>
              <a:t>It was a costly defeat for the Entente powers and for the sponsors, especially First Lord of the Admiralty (1911–1915), Winston Churchill. The campaign was considered a great Ottoman victory</a:t>
            </a:r>
            <a:r>
              <a:rPr lang="tr-TR" dirty="0"/>
              <a:t>.</a:t>
            </a:r>
            <a:r>
              <a:rPr lang="en-US" dirty="0"/>
              <a:t> </a:t>
            </a:r>
            <a:endParaRPr lang="tr-TR" dirty="0"/>
          </a:p>
        </p:txBody>
      </p:sp>
      <p:pic>
        <p:nvPicPr>
          <p:cNvPr id="6" name="5 Resim" descr="saas.PNG"/>
          <p:cNvPicPr>
            <a:picLocks noChangeAspect="1"/>
          </p:cNvPicPr>
          <p:nvPr/>
        </p:nvPicPr>
        <p:blipFill>
          <a:blip r:embed="rId2"/>
          <a:stretch>
            <a:fillRect/>
          </a:stretch>
        </p:blipFill>
        <p:spPr>
          <a:xfrm>
            <a:off x="4357686" y="1428736"/>
            <a:ext cx="4485717" cy="4643470"/>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7" y="928670"/>
            <a:ext cx="4429156" cy="5863144"/>
          </a:xfrm>
          <a:prstGeom prst="rect">
            <a:avLst/>
          </a:prstGeom>
          <a:noFill/>
        </p:spPr>
        <p:txBody>
          <a:bodyPr wrap="square" rtlCol="0">
            <a:spAutoFit/>
          </a:bodyPr>
          <a:lstStyle/>
          <a:p>
            <a:r>
              <a:rPr lang="en-US" sz="1500" dirty="0"/>
              <a:t>The </a:t>
            </a:r>
            <a:r>
              <a:rPr lang="en-US" sz="1500" b="1" dirty="0"/>
              <a:t>Byzantine Empire</a:t>
            </a:r>
            <a:r>
              <a:rPr lang="en-US" sz="1500" dirty="0"/>
              <a:t>, also referred to as the </a:t>
            </a:r>
            <a:r>
              <a:rPr lang="en-US" sz="1500" b="1" dirty="0"/>
              <a:t>Eastern Roman Empire</a:t>
            </a:r>
            <a:r>
              <a:rPr lang="en-US" sz="1500" dirty="0"/>
              <a:t>, was the continuation of the Roman Empire in its eastern provinces during Late Antiquity</a:t>
            </a:r>
            <a:r>
              <a:rPr lang="tr-TR" sz="1500" dirty="0"/>
              <a:t> </a:t>
            </a:r>
            <a:r>
              <a:rPr lang="en-US" sz="1500" dirty="0"/>
              <a:t>and the Middle Ages, when its capital city was Constantinople (modern Istanbul</a:t>
            </a:r>
            <a:r>
              <a:rPr lang="tr-TR" sz="1500" dirty="0"/>
              <a:t>).</a:t>
            </a:r>
            <a:r>
              <a:rPr lang="en-US" sz="1500" dirty="0"/>
              <a:t> It survived the fragmentation and fall of the Western Roman Empire in the 5th century AD and continued to exist for an additional thousand years until it fell to the Ottoman Empire in 1453.During most of its existence, the empire was the most powerful economic, cultural, and military force in Europe. </a:t>
            </a:r>
            <a:endParaRPr lang="tr-TR" sz="1500" dirty="0"/>
          </a:p>
          <a:p>
            <a:endParaRPr lang="tr-TR" sz="1500" dirty="0"/>
          </a:p>
          <a:p>
            <a:r>
              <a:rPr lang="en-US" sz="1500" dirty="0"/>
              <a:t>Several signal events from the 4th to 6th centuries mark the period of transition during which the Roman Empire's Greek East and Latin West diverged. Constantine I (r. 324–337) </a:t>
            </a:r>
            <a:r>
              <a:rPr lang="en-US" sz="1500" dirty="0" err="1"/>
              <a:t>reorganised</a:t>
            </a:r>
            <a:r>
              <a:rPr lang="en-US" sz="1500" dirty="0"/>
              <a:t> the empire, made Constantinople the new capital and </a:t>
            </a:r>
            <a:r>
              <a:rPr lang="en-US" sz="1500" dirty="0" err="1"/>
              <a:t>legalised</a:t>
            </a:r>
            <a:r>
              <a:rPr lang="en-US" sz="1500" dirty="0"/>
              <a:t> Christianity. Under Theodosius I (r. 379–395), Christianity became the state religion and other religious practices were proscribed. In the reign of Heraclius (r. 610–641), the Empire's military and administration were restructured and adopted Greek for official use in place of Latin.</a:t>
            </a:r>
            <a:endParaRPr lang="tr-TR" sz="1500" dirty="0"/>
          </a:p>
        </p:txBody>
      </p:sp>
      <p:pic>
        <p:nvPicPr>
          <p:cNvPr id="5" name="4 Resim" descr="by.PNG"/>
          <p:cNvPicPr>
            <a:picLocks noChangeAspect="1"/>
          </p:cNvPicPr>
          <p:nvPr/>
        </p:nvPicPr>
        <p:blipFill>
          <a:blip r:embed="rId2"/>
          <a:stretch>
            <a:fillRect/>
          </a:stretch>
        </p:blipFill>
        <p:spPr>
          <a:xfrm>
            <a:off x="4929190" y="1285860"/>
            <a:ext cx="3929090" cy="471490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285728"/>
            <a:ext cx="6357982" cy="707886"/>
          </a:xfrm>
          <a:prstGeom prst="rect">
            <a:avLst/>
          </a:prstGeom>
          <a:noFill/>
        </p:spPr>
        <p:txBody>
          <a:bodyPr wrap="square" rtlCol="0">
            <a:spAutoFit/>
          </a:bodyPr>
          <a:lstStyle/>
          <a:p>
            <a:pPr algn="ctr"/>
            <a:r>
              <a:rPr lang="tr-TR" sz="2800" b="1" dirty="0" err="1">
                <a:solidFill>
                  <a:srgbClr val="C00000"/>
                </a:solidFill>
              </a:rPr>
              <a:t>Gallipoli</a:t>
            </a:r>
            <a:r>
              <a:rPr lang="tr-TR" sz="4000" b="1" dirty="0">
                <a:solidFill>
                  <a:srgbClr val="FF0000"/>
                </a:solidFill>
              </a:rPr>
              <a:t> </a:t>
            </a:r>
            <a:r>
              <a:rPr lang="tr-TR" sz="2800" b="1" dirty="0" err="1">
                <a:solidFill>
                  <a:srgbClr val="C00000"/>
                </a:solidFill>
              </a:rPr>
              <a:t>campaign</a:t>
            </a:r>
            <a:endParaRPr lang="tr-TR" sz="2800" b="1" dirty="0">
              <a:solidFill>
                <a:srgbClr val="C00000"/>
              </a:solidFill>
            </a:endParaRPr>
          </a:p>
        </p:txBody>
      </p:sp>
      <p:sp>
        <p:nvSpPr>
          <p:cNvPr id="3" name="2 Dikdörtgen"/>
          <p:cNvSpPr/>
          <p:nvPr/>
        </p:nvSpPr>
        <p:spPr>
          <a:xfrm>
            <a:off x="571472" y="1643050"/>
            <a:ext cx="3714776" cy="3970318"/>
          </a:xfrm>
          <a:prstGeom prst="rect">
            <a:avLst/>
          </a:prstGeom>
        </p:spPr>
        <p:txBody>
          <a:bodyPr wrap="square">
            <a:spAutoFit/>
          </a:bodyPr>
          <a:lstStyle/>
          <a:p>
            <a:pPr algn="just"/>
            <a:r>
              <a:rPr lang="en-US" dirty="0"/>
              <a:t>In Turkey, it is regarded as a defining moment in the history of the state, a final surge in the </a:t>
            </a:r>
            <a:r>
              <a:rPr lang="en-US" dirty="0" err="1"/>
              <a:t>defence</a:t>
            </a:r>
            <a:r>
              <a:rPr lang="en-US" dirty="0"/>
              <a:t> of the motherland as the Ottoman Empire retreated. </a:t>
            </a:r>
            <a:endParaRPr lang="tr-TR" dirty="0"/>
          </a:p>
          <a:p>
            <a:pPr algn="just"/>
            <a:endParaRPr lang="tr-TR" dirty="0"/>
          </a:p>
          <a:p>
            <a:pPr algn="just"/>
            <a:r>
              <a:rPr lang="en-US" dirty="0"/>
              <a:t>The struggle formed the basis for the Turkish War of Independence</a:t>
            </a:r>
            <a:r>
              <a:rPr lang="tr-TR" dirty="0"/>
              <a:t> </a:t>
            </a:r>
            <a:r>
              <a:rPr lang="en-US" dirty="0"/>
              <a:t>and the declaration of the Republic of Turkey</a:t>
            </a:r>
            <a:r>
              <a:rPr lang="tr-TR" dirty="0"/>
              <a:t> </a:t>
            </a:r>
            <a:r>
              <a:rPr lang="en-US" dirty="0"/>
              <a:t>eight years later, with Mustafa </a:t>
            </a:r>
            <a:r>
              <a:rPr lang="en-US" dirty="0" err="1"/>
              <a:t>Kemal</a:t>
            </a:r>
            <a:r>
              <a:rPr lang="en-US" dirty="0"/>
              <a:t> </a:t>
            </a:r>
            <a:r>
              <a:rPr lang="en-US" dirty="0" err="1"/>
              <a:t>Atatürk</a:t>
            </a:r>
            <a:r>
              <a:rPr lang="en-US" dirty="0"/>
              <a:t>, who rose to prominence as a commander at Gallipoli, as founder</a:t>
            </a:r>
            <a:r>
              <a:rPr lang="tr-TR" dirty="0"/>
              <a:t> </a:t>
            </a:r>
            <a:r>
              <a:rPr lang="en-US" dirty="0"/>
              <a:t>and president.</a:t>
            </a:r>
          </a:p>
        </p:txBody>
      </p:sp>
      <p:pic>
        <p:nvPicPr>
          <p:cNvPr id="5" name="4 Resim" descr="ee.PNG"/>
          <p:cNvPicPr>
            <a:picLocks noChangeAspect="1"/>
          </p:cNvPicPr>
          <p:nvPr/>
        </p:nvPicPr>
        <p:blipFill>
          <a:blip r:embed="rId2"/>
          <a:stretch>
            <a:fillRect/>
          </a:stretch>
        </p:blipFill>
        <p:spPr>
          <a:xfrm>
            <a:off x="4429124" y="1857364"/>
            <a:ext cx="4297117" cy="3185436"/>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285728"/>
            <a:ext cx="6357982" cy="523220"/>
          </a:xfrm>
          <a:prstGeom prst="rect">
            <a:avLst/>
          </a:prstGeom>
          <a:noFill/>
        </p:spPr>
        <p:txBody>
          <a:bodyPr wrap="square" rtlCol="0">
            <a:spAutoFit/>
          </a:bodyPr>
          <a:lstStyle/>
          <a:p>
            <a:pPr algn="ctr"/>
            <a:r>
              <a:rPr lang="tr-TR" sz="2800" b="1" dirty="0" err="1">
                <a:solidFill>
                  <a:srgbClr val="C00000"/>
                </a:solidFill>
              </a:rPr>
              <a:t>Economy</a:t>
            </a:r>
            <a:endParaRPr lang="tr-TR" sz="2800" b="1" dirty="0">
              <a:solidFill>
                <a:srgbClr val="C00000"/>
              </a:solidFill>
            </a:endParaRPr>
          </a:p>
        </p:txBody>
      </p:sp>
      <p:sp>
        <p:nvSpPr>
          <p:cNvPr id="3" name="2 Dikdörtgen"/>
          <p:cNvSpPr/>
          <p:nvPr/>
        </p:nvSpPr>
        <p:spPr>
          <a:xfrm>
            <a:off x="571472" y="3214686"/>
            <a:ext cx="7858180" cy="3139321"/>
          </a:xfrm>
          <a:prstGeom prst="rect">
            <a:avLst/>
          </a:prstGeom>
        </p:spPr>
        <p:txBody>
          <a:bodyPr wrap="square">
            <a:spAutoFit/>
          </a:bodyPr>
          <a:lstStyle/>
          <a:p>
            <a:pPr algn="just"/>
            <a:r>
              <a:rPr lang="en-US" dirty="0"/>
              <a:t>On 10 September 1915, Interior Minister </a:t>
            </a:r>
            <a:r>
              <a:rPr lang="en-US" dirty="0" err="1"/>
              <a:t>Talat</a:t>
            </a:r>
            <a:r>
              <a:rPr lang="en-US" dirty="0"/>
              <a:t> Pasha abolished the "Capitulations". On 10 September 1915 Grand Vizier Said </a:t>
            </a:r>
            <a:r>
              <a:rPr lang="en-US" dirty="0" err="1"/>
              <a:t>Halim</a:t>
            </a:r>
            <a:r>
              <a:rPr lang="en-US" dirty="0"/>
              <a:t> Pasha</a:t>
            </a:r>
            <a:r>
              <a:rPr lang="tr-TR" dirty="0"/>
              <a:t> </a:t>
            </a:r>
            <a:r>
              <a:rPr lang="en-US" dirty="0"/>
              <a:t>annulled (</a:t>
            </a:r>
            <a:r>
              <a:rPr lang="en-US" dirty="0" err="1"/>
              <a:t>Vizer</a:t>
            </a:r>
            <a:r>
              <a:rPr lang="en-US" dirty="0"/>
              <a:t> had the authority on annuls) the Capitulations, which ended</a:t>
            </a:r>
            <a:r>
              <a:rPr lang="tr-TR" dirty="0"/>
              <a:t> </a:t>
            </a:r>
            <a:r>
              <a:rPr lang="en-US" dirty="0"/>
              <a:t>the special privileges they granted to foreign nationals. The capitulation holders refused to recognize his action (unilateral action).</a:t>
            </a:r>
            <a:r>
              <a:rPr lang="en-US" baseline="30000" dirty="0">
                <a:hlinkClick r:id="rId2"/>
              </a:rPr>
              <a:t>[</a:t>
            </a:r>
            <a:r>
              <a:rPr lang="en-US" dirty="0"/>
              <a:t>. Beside the capitulations, there was another issue which evolved under the shadow of capitulations. The debt and financial control (revenue generation) of the empire was intertwined under single institution, which its board was constituted from Great Powers rather than Ottomans. There is no sovereignty in this design. The public debt could and did interfere in state affairs because it controlled (collected) one-quarter of state revenues.</a:t>
            </a:r>
            <a:r>
              <a:rPr lang="en-US" baseline="30000" dirty="0">
                <a:hlinkClick r:id="rId2"/>
              </a:rPr>
              <a:t>[</a:t>
            </a:r>
            <a:endParaRPr lang="en-US" dirty="0"/>
          </a:p>
        </p:txBody>
      </p:sp>
      <p:pic>
        <p:nvPicPr>
          <p:cNvPr id="6" name="5 Resim" descr="aa.PNG"/>
          <p:cNvPicPr>
            <a:picLocks noChangeAspect="1"/>
          </p:cNvPicPr>
          <p:nvPr/>
        </p:nvPicPr>
        <p:blipFill>
          <a:blip r:embed="rId3"/>
          <a:stretch>
            <a:fillRect/>
          </a:stretch>
        </p:blipFill>
        <p:spPr>
          <a:xfrm>
            <a:off x="2214546" y="928670"/>
            <a:ext cx="4778154" cy="2142296"/>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571480"/>
            <a:ext cx="6357982" cy="523220"/>
          </a:xfrm>
          <a:prstGeom prst="rect">
            <a:avLst/>
          </a:prstGeom>
          <a:noFill/>
        </p:spPr>
        <p:txBody>
          <a:bodyPr wrap="square" rtlCol="0">
            <a:spAutoFit/>
          </a:bodyPr>
          <a:lstStyle/>
          <a:p>
            <a:pPr algn="ctr"/>
            <a:r>
              <a:rPr lang="tr-TR" sz="2800" b="1" dirty="0" err="1">
                <a:solidFill>
                  <a:srgbClr val="C00000"/>
                </a:solidFill>
              </a:rPr>
              <a:t>Economy</a:t>
            </a:r>
            <a:endParaRPr lang="tr-TR" sz="2800" b="1" dirty="0">
              <a:solidFill>
                <a:srgbClr val="C00000"/>
              </a:solidFill>
            </a:endParaRPr>
          </a:p>
        </p:txBody>
      </p:sp>
      <p:sp>
        <p:nvSpPr>
          <p:cNvPr id="3" name="2 Dikdörtgen"/>
          <p:cNvSpPr/>
          <p:nvPr/>
        </p:nvSpPr>
        <p:spPr>
          <a:xfrm>
            <a:off x="571472" y="1571612"/>
            <a:ext cx="7858180" cy="4247317"/>
          </a:xfrm>
          <a:prstGeom prst="rect">
            <a:avLst/>
          </a:prstGeom>
        </p:spPr>
        <p:txBody>
          <a:bodyPr wrap="square">
            <a:spAutoFit/>
          </a:bodyPr>
          <a:lstStyle/>
          <a:p>
            <a:pPr algn="just"/>
            <a:r>
              <a:rPr lang="en-US" dirty="0"/>
              <a:t>The debt was administered by the Ottoman Public Debt Administration</a:t>
            </a:r>
            <a:r>
              <a:rPr lang="tr-TR" dirty="0"/>
              <a:t> </a:t>
            </a:r>
            <a:r>
              <a:rPr lang="en-US" dirty="0"/>
              <a:t>and its power extended to the Imperial Ottoman Bank (equates to modern central banks). Debt Administration controlled many of the important revenues of the empire. The council had power over every financial affairs. Its control extended to determine the tax on livestock in districts. </a:t>
            </a:r>
            <a:endParaRPr lang="tr-TR" dirty="0"/>
          </a:p>
          <a:p>
            <a:pPr algn="just"/>
            <a:endParaRPr lang="tr-TR" dirty="0"/>
          </a:p>
          <a:p>
            <a:pPr algn="just"/>
            <a:r>
              <a:rPr lang="en-US" dirty="0"/>
              <a:t>Ottoman public debt was part of a larger scheme of political control, through which the commercial interests of the world had sought to gain advantages that may not be to Empire's interest. The immediate purpose of the abolition of capitulations and the cancellation of foreign debt repayments was to reduce the foreign stranglehold on the Ottoman economy; a second purpose — and one to which great political weight was attached – was to extirpate non—Muslims from the economy by transferring assets to Muslim Turks and encouraging their participation with government contracts and subsidies.</a:t>
            </a:r>
            <a:r>
              <a:rPr lang="en-US" baseline="30000" dirty="0">
                <a:hlinkClick r:id="rId2"/>
              </a:rPr>
              <a:t>[</a:t>
            </a:r>
            <a:endParaRPr lang="en-US" dirty="0"/>
          </a:p>
        </p:txBody>
      </p:sp>
    </p:spTree>
    <p:extLst>
      <p:ext uri="{BB962C8B-B14F-4D97-AF65-F5344CB8AC3E}">
        <p14:creationId xmlns:p14="http://schemas.microsoft.com/office/powerpoint/2010/main" val="301812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571480"/>
            <a:ext cx="6357982" cy="523220"/>
          </a:xfrm>
          <a:prstGeom prst="rect">
            <a:avLst/>
          </a:prstGeom>
          <a:noFill/>
        </p:spPr>
        <p:txBody>
          <a:bodyPr wrap="square" rtlCol="0">
            <a:spAutoFit/>
          </a:bodyPr>
          <a:lstStyle/>
          <a:p>
            <a:pPr algn="ctr"/>
            <a:r>
              <a:rPr lang="tr-TR" sz="2800" b="1" dirty="0" err="1">
                <a:solidFill>
                  <a:srgbClr val="C00000"/>
                </a:solidFill>
              </a:rPr>
              <a:t>Culture</a:t>
            </a:r>
            <a:endParaRPr lang="tr-TR" sz="2800" b="1" dirty="0">
              <a:solidFill>
                <a:srgbClr val="C00000"/>
              </a:solidFill>
            </a:endParaRPr>
          </a:p>
        </p:txBody>
      </p:sp>
      <p:sp>
        <p:nvSpPr>
          <p:cNvPr id="3" name="2 Dikdörtgen"/>
          <p:cNvSpPr/>
          <p:nvPr/>
        </p:nvSpPr>
        <p:spPr>
          <a:xfrm>
            <a:off x="571472" y="1500174"/>
            <a:ext cx="4429156" cy="5016758"/>
          </a:xfrm>
          <a:prstGeom prst="rect">
            <a:avLst/>
          </a:prstGeom>
        </p:spPr>
        <p:txBody>
          <a:bodyPr wrap="square">
            <a:spAutoFit/>
          </a:bodyPr>
          <a:lstStyle/>
          <a:p>
            <a:pPr algn="just"/>
            <a:r>
              <a:rPr lang="tr-TR" sz="1600" b="1" dirty="0"/>
              <a:t>Halide </a:t>
            </a:r>
            <a:r>
              <a:rPr lang="tr-TR" sz="1600" b="1" dirty="0" err="1"/>
              <a:t>Edib</a:t>
            </a:r>
            <a:r>
              <a:rPr lang="tr-TR" sz="1600" b="1" dirty="0"/>
              <a:t> Adıvar</a:t>
            </a:r>
            <a:r>
              <a:rPr lang="tr-TR" sz="1600" dirty="0"/>
              <a:t>  (11 </a:t>
            </a:r>
            <a:r>
              <a:rPr lang="tr-TR" sz="1600" dirty="0" err="1"/>
              <a:t>June</a:t>
            </a:r>
            <a:r>
              <a:rPr lang="tr-TR" sz="1600" dirty="0"/>
              <a:t> 1884 – 9 </a:t>
            </a:r>
            <a:r>
              <a:rPr lang="tr-TR" sz="1600" dirty="0" err="1"/>
              <a:t>January</a:t>
            </a:r>
            <a:r>
              <a:rPr lang="tr-TR" sz="1600" dirty="0"/>
              <a:t> 1964) </a:t>
            </a:r>
            <a:r>
              <a:rPr lang="tr-TR" sz="1600" dirty="0" err="1"/>
              <a:t>was</a:t>
            </a:r>
            <a:r>
              <a:rPr lang="tr-TR" sz="1600" dirty="0"/>
              <a:t> a </a:t>
            </a:r>
            <a:r>
              <a:rPr lang="tr-TR" sz="1600" dirty="0" err="1"/>
              <a:t>Turkish</a:t>
            </a:r>
            <a:r>
              <a:rPr lang="tr-TR" sz="1600" dirty="0"/>
              <a:t>  </a:t>
            </a:r>
            <a:r>
              <a:rPr lang="tr-TR" sz="1600" dirty="0" err="1"/>
              <a:t>novelist</a:t>
            </a:r>
            <a:r>
              <a:rPr lang="tr-TR" sz="1600" dirty="0"/>
              <a:t>, </a:t>
            </a:r>
            <a:r>
              <a:rPr lang="tr-TR" sz="1600" dirty="0" err="1"/>
              <a:t>nationalist</a:t>
            </a:r>
            <a:r>
              <a:rPr lang="tr-TR" sz="1600" dirty="0"/>
              <a:t>, </a:t>
            </a:r>
            <a:r>
              <a:rPr lang="tr-TR" sz="1600" dirty="0" err="1"/>
              <a:t>kemalist</a:t>
            </a:r>
            <a:r>
              <a:rPr lang="tr-TR" sz="1600" dirty="0"/>
              <a:t>, </a:t>
            </a:r>
            <a:r>
              <a:rPr lang="tr-TR" sz="1600" dirty="0" err="1"/>
              <a:t>teacher</a:t>
            </a:r>
            <a:r>
              <a:rPr lang="tr-TR" sz="1600" dirty="0"/>
              <a:t> </a:t>
            </a:r>
            <a:r>
              <a:rPr lang="tr-TR" sz="1600" dirty="0" err="1"/>
              <a:t>and</a:t>
            </a:r>
            <a:r>
              <a:rPr lang="tr-TR" sz="1600" dirty="0"/>
              <a:t> </a:t>
            </a:r>
            <a:r>
              <a:rPr lang="tr-TR" sz="1600" dirty="0" err="1"/>
              <a:t>political</a:t>
            </a:r>
            <a:r>
              <a:rPr lang="tr-TR" sz="1600" dirty="0"/>
              <a:t> </a:t>
            </a:r>
            <a:r>
              <a:rPr lang="tr-TR" sz="1600" dirty="0" err="1"/>
              <a:t>leader</a:t>
            </a:r>
            <a:r>
              <a:rPr lang="tr-TR" sz="1600" dirty="0"/>
              <a:t> </a:t>
            </a:r>
            <a:r>
              <a:rPr lang="tr-TR" sz="1600" dirty="0" err="1"/>
              <a:t>for</a:t>
            </a:r>
            <a:r>
              <a:rPr lang="tr-TR" sz="1600" dirty="0"/>
              <a:t> </a:t>
            </a:r>
            <a:r>
              <a:rPr lang="tr-TR" sz="1600" u="sng" dirty="0" err="1"/>
              <a:t>women's</a:t>
            </a:r>
            <a:r>
              <a:rPr lang="tr-TR" sz="1600" u="sng" dirty="0"/>
              <a:t> </a:t>
            </a:r>
            <a:r>
              <a:rPr lang="tr-TR" sz="1600" u="sng" dirty="0" err="1"/>
              <a:t>rights</a:t>
            </a:r>
            <a:r>
              <a:rPr lang="tr-TR" sz="1600" dirty="0"/>
              <a:t>. </a:t>
            </a:r>
            <a:r>
              <a:rPr lang="tr-TR" sz="1600" dirty="0" err="1"/>
              <a:t>She</a:t>
            </a:r>
            <a:r>
              <a:rPr lang="tr-TR" sz="1600" dirty="0"/>
              <a:t> </a:t>
            </a:r>
            <a:r>
              <a:rPr lang="tr-TR" sz="1600" dirty="0" err="1"/>
              <a:t>was</a:t>
            </a:r>
            <a:r>
              <a:rPr lang="tr-TR" sz="1600" dirty="0"/>
              <a:t> </a:t>
            </a:r>
            <a:r>
              <a:rPr lang="tr-TR" sz="1600" dirty="0" err="1"/>
              <a:t>best</a:t>
            </a:r>
            <a:r>
              <a:rPr lang="tr-TR" sz="1600" dirty="0"/>
              <a:t> </a:t>
            </a:r>
            <a:r>
              <a:rPr lang="tr-TR" sz="1600" dirty="0" err="1"/>
              <a:t>known</a:t>
            </a:r>
            <a:r>
              <a:rPr lang="tr-TR" sz="1600" dirty="0"/>
              <a:t> </a:t>
            </a:r>
            <a:r>
              <a:rPr lang="tr-TR" sz="1600" dirty="0" err="1"/>
              <a:t>for</a:t>
            </a:r>
            <a:r>
              <a:rPr lang="tr-TR" sz="1600" dirty="0"/>
              <a:t> her </a:t>
            </a:r>
            <a:r>
              <a:rPr lang="tr-TR" sz="1600" dirty="0" err="1"/>
              <a:t>novels</a:t>
            </a:r>
            <a:r>
              <a:rPr lang="tr-TR" sz="1600" dirty="0"/>
              <a:t> </a:t>
            </a:r>
            <a:r>
              <a:rPr lang="tr-TR" sz="1600" dirty="0" err="1"/>
              <a:t>criticizing</a:t>
            </a:r>
            <a:r>
              <a:rPr lang="tr-TR" sz="1600" dirty="0"/>
              <a:t> </a:t>
            </a:r>
            <a:r>
              <a:rPr lang="tr-TR" sz="1600" dirty="0" err="1"/>
              <a:t>the</a:t>
            </a:r>
            <a:r>
              <a:rPr lang="tr-TR" sz="1600" dirty="0"/>
              <a:t> </a:t>
            </a:r>
            <a:r>
              <a:rPr lang="tr-TR" sz="1600" dirty="0" err="1"/>
              <a:t>low</a:t>
            </a:r>
            <a:r>
              <a:rPr lang="tr-TR" sz="1600" dirty="0"/>
              <a:t> </a:t>
            </a:r>
            <a:r>
              <a:rPr lang="tr-TR" sz="1600" dirty="0" err="1"/>
              <a:t>social</a:t>
            </a:r>
            <a:r>
              <a:rPr lang="tr-TR" sz="1600" dirty="0"/>
              <a:t> </a:t>
            </a:r>
            <a:r>
              <a:rPr lang="tr-TR" sz="1600" dirty="0" err="1"/>
              <a:t>status</a:t>
            </a:r>
            <a:r>
              <a:rPr lang="tr-TR" sz="1600" dirty="0"/>
              <a:t> of </a:t>
            </a:r>
            <a:r>
              <a:rPr lang="tr-TR" sz="1600" dirty="0" err="1"/>
              <a:t>Turkish</a:t>
            </a:r>
            <a:r>
              <a:rPr lang="tr-TR" sz="1600" dirty="0"/>
              <a:t> </a:t>
            </a:r>
            <a:r>
              <a:rPr lang="tr-TR" sz="1600" dirty="0" err="1"/>
              <a:t>women</a:t>
            </a:r>
            <a:r>
              <a:rPr lang="tr-TR" sz="1600" dirty="0"/>
              <a:t> </a:t>
            </a:r>
            <a:r>
              <a:rPr lang="tr-TR" sz="1600" dirty="0" err="1"/>
              <a:t>and</a:t>
            </a:r>
            <a:r>
              <a:rPr lang="tr-TR" sz="1600" dirty="0"/>
              <a:t> </a:t>
            </a:r>
            <a:r>
              <a:rPr lang="tr-TR" sz="1600" dirty="0" err="1"/>
              <a:t>what</a:t>
            </a:r>
            <a:r>
              <a:rPr lang="tr-TR" sz="1600" dirty="0"/>
              <a:t> </a:t>
            </a:r>
            <a:r>
              <a:rPr lang="tr-TR" sz="1600" dirty="0" err="1"/>
              <a:t>she</a:t>
            </a:r>
            <a:r>
              <a:rPr lang="tr-TR" sz="1600" dirty="0"/>
              <a:t> </a:t>
            </a:r>
            <a:r>
              <a:rPr lang="tr-TR" sz="1600" dirty="0" err="1"/>
              <a:t>saw</a:t>
            </a:r>
            <a:r>
              <a:rPr lang="tr-TR" sz="1600" dirty="0"/>
              <a:t> </a:t>
            </a:r>
            <a:r>
              <a:rPr lang="tr-TR" sz="1600" dirty="0" err="1"/>
              <a:t>from</a:t>
            </a:r>
            <a:r>
              <a:rPr lang="tr-TR" sz="1600" dirty="0"/>
              <a:t> her </a:t>
            </a:r>
            <a:r>
              <a:rPr lang="tr-TR" sz="1600" dirty="0" err="1"/>
              <a:t>observation</a:t>
            </a:r>
            <a:r>
              <a:rPr lang="tr-TR" sz="1600" dirty="0"/>
              <a:t> as </a:t>
            </a:r>
            <a:r>
              <a:rPr lang="tr-TR" sz="1600" dirty="0" err="1"/>
              <a:t>the</a:t>
            </a:r>
            <a:r>
              <a:rPr lang="tr-TR" sz="1600" dirty="0"/>
              <a:t> </a:t>
            </a:r>
            <a:r>
              <a:rPr lang="tr-TR" sz="1600" dirty="0" err="1"/>
              <a:t>lack</a:t>
            </a:r>
            <a:r>
              <a:rPr lang="tr-TR" sz="1600" dirty="0"/>
              <a:t> of </a:t>
            </a:r>
            <a:r>
              <a:rPr lang="tr-TR" sz="1600" dirty="0" err="1"/>
              <a:t>interest</a:t>
            </a:r>
            <a:r>
              <a:rPr lang="tr-TR" sz="1600" dirty="0"/>
              <a:t> of </a:t>
            </a:r>
            <a:r>
              <a:rPr lang="tr-TR" sz="1600" dirty="0" err="1"/>
              <a:t>most</a:t>
            </a:r>
            <a:r>
              <a:rPr lang="tr-TR" sz="1600" dirty="0"/>
              <a:t> </a:t>
            </a:r>
            <a:r>
              <a:rPr lang="tr-TR" sz="1600" dirty="0" err="1"/>
              <a:t>women</a:t>
            </a:r>
            <a:r>
              <a:rPr lang="tr-TR" sz="1600" dirty="0"/>
              <a:t> in </a:t>
            </a:r>
            <a:r>
              <a:rPr lang="tr-TR" sz="1600" dirty="0" err="1"/>
              <a:t>changing</a:t>
            </a:r>
            <a:r>
              <a:rPr lang="tr-TR" sz="1600" dirty="0"/>
              <a:t> </a:t>
            </a:r>
            <a:r>
              <a:rPr lang="tr-TR" sz="1600" dirty="0" err="1"/>
              <a:t>their</a:t>
            </a:r>
            <a:r>
              <a:rPr lang="tr-TR" sz="1600" dirty="0"/>
              <a:t> </a:t>
            </a:r>
            <a:r>
              <a:rPr lang="tr-TR" sz="1600" dirty="0" err="1"/>
              <a:t>situation</a:t>
            </a:r>
            <a:r>
              <a:rPr lang="tr-TR" sz="1600" dirty="0"/>
              <a:t>.</a:t>
            </a:r>
          </a:p>
          <a:p>
            <a:pPr algn="just"/>
            <a:r>
              <a:rPr lang="tr-TR" sz="1600" dirty="0" err="1"/>
              <a:t>She</a:t>
            </a:r>
            <a:r>
              <a:rPr lang="tr-TR" sz="1600" dirty="0"/>
              <a:t> </a:t>
            </a:r>
            <a:r>
              <a:rPr lang="tr-TR" sz="1600" dirty="0" err="1"/>
              <a:t>was</a:t>
            </a:r>
            <a:r>
              <a:rPr lang="tr-TR" sz="1600" dirty="0"/>
              <a:t> a </a:t>
            </a:r>
            <a:r>
              <a:rPr lang="tr-TR" sz="1600" dirty="0" err="1"/>
              <a:t>Pan</a:t>
            </a:r>
            <a:r>
              <a:rPr lang="tr-TR" sz="1600" dirty="0"/>
              <a:t>-</a:t>
            </a:r>
            <a:r>
              <a:rPr lang="tr-TR" sz="1600" dirty="0" err="1"/>
              <a:t>Turkist</a:t>
            </a:r>
            <a:r>
              <a:rPr lang="tr-TR" sz="1600" dirty="0"/>
              <a:t> </a:t>
            </a:r>
            <a:r>
              <a:rPr lang="tr-TR" sz="1600" dirty="0" err="1"/>
              <a:t>and</a:t>
            </a:r>
            <a:r>
              <a:rPr lang="tr-TR" sz="1600" dirty="0"/>
              <a:t> </a:t>
            </a:r>
            <a:r>
              <a:rPr lang="tr-TR" sz="1600" dirty="0" err="1"/>
              <a:t>several</a:t>
            </a:r>
            <a:r>
              <a:rPr lang="tr-TR" sz="1600" dirty="0"/>
              <a:t> of her </a:t>
            </a:r>
            <a:r>
              <a:rPr lang="tr-TR" sz="1600" dirty="0" err="1"/>
              <a:t>novels</a:t>
            </a:r>
            <a:r>
              <a:rPr lang="tr-TR" sz="1600" dirty="0"/>
              <a:t> </a:t>
            </a:r>
            <a:r>
              <a:rPr lang="tr-TR" sz="1600" dirty="0" err="1"/>
              <a:t>promoted</a:t>
            </a:r>
            <a:r>
              <a:rPr lang="tr-TR" sz="1600" dirty="0"/>
              <a:t> </a:t>
            </a:r>
            <a:r>
              <a:rPr lang="tr-TR" sz="1600" dirty="0" err="1"/>
              <a:t>Turanism</a:t>
            </a:r>
            <a:r>
              <a:rPr lang="tr-TR" sz="1600" dirty="0"/>
              <a:t> </a:t>
            </a:r>
          </a:p>
          <a:p>
            <a:pPr algn="just"/>
            <a:endParaRPr lang="tr-TR" sz="1600" dirty="0"/>
          </a:p>
          <a:p>
            <a:pPr algn="just"/>
            <a:r>
              <a:rPr lang="en-US" sz="1600" dirty="0"/>
              <a:t>Common themes in Halide </a:t>
            </a:r>
            <a:r>
              <a:rPr lang="en-US" sz="1600" dirty="0" err="1"/>
              <a:t>Edib's</a:t>
            </a:r>
            <a:r>
              <a:rPr lang="en-US" sz="1600" dirty="0"/>
              <a:t> novels were strong, independent female characters who succeeded in reaching their goals against strong opposition. She was also a fervent Turkish nationalist, and several stories highlight the role of women in Turkish independence.</a:t>
            </a:r>
            <a:endParaRPr lang="tr-TR" sz="1600" dirty="0"/>
          </a:p>
          <a:p>
            <a:pPr algn="just"/>
            <a:endParaRPr lang="tr-TR" sz="1600" dirty="0"/>
          </a:p>
          <a:p>
            <a:pPr algn="just"/>
            <a:endParaRPr lang="tr-TR" sz="1600" dirty="0"/>
          </a:p>
        </p:txBody>
      </p:sp>
      <p:pic>
        <p:nvPicPr>
          <p:cNvPr id="4" name="3 Resim" descr="aaa.PNG"/>
          <p:cNvPicPr>
            <a:picLocks noChangeAspect="1"/>
          </p:cNvPicPr>
          <p:nvPr/>
        </p:nvPicPr>
        <p:blipFill>
          <a:blip r:embed="rId2"/>
          <a:stretch>
            <a:fillRect/>
          </a:stretch>
        </p:blipFill>
        <p:spPr>
          <a:xfrm>
            <a:off x="5500694" y="1857364"/>
            <a:ext cx="2968646" cy="364333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357290" y="571480"/>
            <a:ext cx="6357982" cy="523220"/>
          </a:xfrm>
          <a:prstGeom prst="rect">
            <a:avLst/>
          </a:prstGeom>
          <a:noFill/>
        </p:spPr>
        <p:txBody>
          <a:bodyPr wrap="square" rtlCol="0">
            <a:spAutoFit/>
          </a:bodyPr>
          <a:lstStyle/>
          <a:p>
            <a:pPr algn="ctr"/>
            <a:r>
              <a:rPr lang="tr-TR" sz="2800" b="1" dirty="0" err="1">
                <a:solidFill>
                  <a:srgbClr val="C00000"/>
                </a:solidFill>
              </a:rPr>
              <a:t>Culture</a:t>
            </a:r>
            <a:endParaRPr lang="tr-TR" sz="2800" b="1" dirty="0">
              <a:solidFill>
                <a:srgbClr val="C00000"/>
              </a:solidFill>
            </a:endParaRPr>
          </a:p>
        </p:txBody>
      </p:sp>
      <p:sp>
        <p:nvSpPr>
          <p:cNvPr id="3" name="2 Dikdörtgen"/>
          <p:cNvSpPr/>
          <p:nvPr/>
        </p:nvSpPr>
        <p:spPr>
          <a:xfrm>
            <a:off x="571472" y="1500174"/>
            <a:ext cx="3857652" cy="5016758"/>
          </a:xfrm>
          <a:prstGeom prst="rect">
            <a:avLst/>
          </a:prstGeom>
        </p:spPr>
        <p:txBody>
          <a:bodyPr wrap="square">
            <a:spAutoFit/>
          </a:bodyPr>
          <a:lstStyle/>
          <a:p>
            <a:pPr algn="just"/>
            <a:r>
              <a:rPr lang="tr-TR" sz="1600" b="1" dirty="0"/>
              <a:t>Tamburi Cemil Bey</a:t>
            </a:r>
            <a:r>
              <a:rPr lang="tr-TR" sz="1600" dirty="0"/>
              <a:t> </a:t>
            </a:r>
            <a:r>
              <a:rPr lang="tr-TR" sz="1600" dirty="0" err="1"/>
              <a:t>or</a:t>
            </a:r>
            <a:r>
              <a:rPr lang="tr-TR" sz="1600" dirty="0"/>
              <a:t> </a:t>
            </a:r>
            <a:r>
              <a:rPr lang="tr-TR" sz="1600" b="1" dirty="0" err="1"/>
              <a:t>Tanburi</a:t>
            </a:r>
            <a:r>
              <a:rPr lang="tr-TR" sz="1600" b="1" dirty="0"/>
              <a:t> Cemil Bey</a:t>
            </a:r>
            <a:r>
              <a:rPr lang="tr-TR" sz="1600" dirty="0"/>
              <a:t> </a:t>
            </a:r>
            <a:r>
              <a:rPr lang="tr-TR" sz="1600" dirty="0" err="1"/>
              <a:t>was</a:t>
            </a:r>
            <a:r>
              <a:rPr lang="tr-TR" sz="1600" dirty="0"/>
              <a:t> an </a:t>
            </a:r>
            <a:r>
              <a:rPr lang="tr-TR" sz="1600" dirty="0" err="1"/>
              <a:t>Ottoman</a:t>
            </a:r>
            <a:r>
              <a:rPr lang="tr-TR" sz="1600" dirty="0"/>
              <a:t> tambur, yaylı tambur, kemençe, </a:t>
            </a:r>
            <a:r>
              <a:rPr lang="tr-TR" sz="1600" dirty="0" err="1"/>
              <a:t>and</a:t>
            </a:r>
            <a:r>
              <a:rPr lang="tr-TR" sz="1600" dirty="0"/>
              <a:t> lavta </a:t>
            </a:r>
            <a:r>
              <a:rPr lang="tr-TR" sz="1600" dirty="0" err="1"/>
              <a:t>virtuoso</a:t>
            </a:r>
            <a:r>
              <a:rPr lang="tr-TR" sz="1600" dirty="0"/>
              <a:t> </a:t>
            </a:r>
            <a:r>
              <a:rPr lang="tr-TR" sz="1600" dirty="0" err="1"/>
              <a:t>and</a:t>
            </a:r>
            <a:r>
              <a:rPr lang="tr-TR" sz="1600" dirty="0"/>
              <a:t> </a:t>
            </a:r>
            <a:r>
              <a:rPr lang="tr-TR" sz="1600" dirty="0" err="1"/>
              <a:t>composer</a:t>
            </a:r>
            <a:r>
              <a:rPr lang="tr-TR" sz="1600" dirty="0"/>
              <a:t>, </a:t>
            </a:r>
            <a:r>
              <a:rPr lang="tr-TR" sz="1600" dirty="0" err="1"/>
              <a:t>who</a:t>
            </a:r>
            <a:r>
              <a:rPr lang="tr-TR" sz="1600" dirty="0"/>
              <a:t> has </a:t>
            </a:r>
            <a:r>
              <a:rPr lang="tr-TR" sz="1600" dirty="0" err="1"/>
              <a:t>greatly</a:t>
            </a:r>
            <a:r>
              <a:rPr lang="tr-TR" sz="1600" dirty="0"/>
              <a:t> </a:t>
            </a:r>
            <a:r>
              <a:rPr lang="tr-TR" sz="1600" dirty="0" err="1"/>
              <a:t>contributed</a:t>
            </a:r>
            <a:r>
              <a:rPr lang="tr-TR" sz="1600" dirty="0"/>
              <a:t> </a:t>
            </a:r>
            <a:r>
              <a:rPr lang="tr-TR" sz="1600" dirty="0" err="1"/>
              <a:t>to</a:t>
            </a:r>
            <a:r>
              <a:rPr lang="tr-TR" sz="1600" dirty="0"/>
              <a:t> </a:t>
            </a:r>
            <a:r>
              <a:rPr lang="tr-TR" sz="1600" dirty="0" err="1"/>
              <a:t>the</a:t>
            </a:r>
            <a:r>
              <a:rPr lang="tr-TR" sz="1600" dirty="0"/>
              <a:t> </a:t>
            </a:r>
            <a:r>
              <a:rPr lang="tr-TR" sz="1600" i="1" dirty="0"/>
              <a:t>taksim</a:t>
            </a:r>
            <a:r>
              <a:rPr lang="tr-TR" sz="1600" dirty="0"/>
              <a:t> (</a:t>
            </a:r>
            <a:r>
              <a:rPr lang="tr-TR" sz="1600" dirty="0" err="1"/>
              <a:t>improvisation</a:t>
            </a:r>
            <a:r>
              <a:rPr lang="tr-TR" sz="1600" dirty="0"/>
              <a:t> on a makam/</a:t>
            </a:r>
            <a:r>
              <a:rPr lang="tr-TR" sz="1600" dirty="0" err="1"/>
              <a:t>maqam</a:t>
            </a:r>
            <a:r>
              <a:rPr lang="tr-TR" sz="1600" dirty="0"/>
              <a:t>) </a:t>
            </a:r>
            <a:r>
              <a:rPr lang="tr-TR" sz="1600" dirty="0" err="1"/>
              <a:t>genre</a:t>
            </a:r>
            <a:r>
              <a:rPr lang="tr-TR" sz="1600" dirty="0"/>
              <a:t> in </a:t>
            </a:r>
            <a:r>
              <a:rPr lang="tr-TR" sz="1600" dirty="0" err="1"/>
              <a:t>Ottoman</a:t>
            </a:r>
            <a:r>
              <a:rPr lang="tr-TR" sz="1600" dirty="0"/>
              <a:t> </a:t>
            </a:r>
            <a:r>
              <a:rPr lang="tr-TR" sz="1600" dirty="0" err="1"/>
              <a:t>classical</a:t>
            </a:r>
            <a:r>
              <a:rPr lang="tr-TR" sz="1600" dirty="0"/>
              <a:t> </a:t>
            </a:r>
            <a:r>
              <a:rPr lang="tr-TR" sz="1600" dirty="0" err="1"/>
              <a:t>music</a:t>
            </a:r>
            <a:r>
              <a:rPr lang="tr-TR" sz="1600" dirty="0"/>
              <a:t>. His son, Mesut Cemil Bey, </a:t>
            </a:r>
            <a:r>
              <a:rPr lang="tr-TR" sz="1600" dirty="0" err="1"/>
              <a:t>was</a:t>
            </a:r>
            <a:r>
              <a:rPr lang="tr-TR" sz="1600" dirty="0"/>
              <a:t> an </a:t>
            </a:r>
            <a:r>
              <a:rPr lang="tr-TR" sz="1600" dirty="0" err="1"/>
              <a:t>equally</a:t>
            </a:r>
            <a:r>
              <a:rPr lang="tr-TR" sz="1600" dirty="0"/>
              <a:t> </a:t>
            </a:r>
            <a:r>
              <a:rPr lang="tr-TR" sz="1600" dirty="0" err="1"/>
              <a:t>renowned</a:t>
            </a:r>
            <a:r>
              <a:rPr lang="tr-TR" sz="1600" dirty="0"/>
              <a:t> </a:t>
            </a:r>
            <a:r>
              <a:rPr lang="tr-TR" sz="1600" dirty="0" err="1"/>
              <a:t>Turkish</a:t>
            </a:r>
            <a:r>
              <a:rPr lang="tr-TR" sz="1600" dirty="0"/>
              <a:t> tambur </a:t>
            </a:r>
            <a:r>
              <a:rPr lang="tr-TR" sz="1600" dirty="0" err="1"/>
              <a:t>virtuoso</a:t>
            </a:r>
            <a:r>
              <a:rPr lang="tr-TR" sz="1600" dirty="0"/>
              <a:t>.</a:t>
            </a:r>
            <a:r>
              <a:rPr lang="en-US" sz="1600" dirty="0"/>
              <a:t> </a:t>
            </a:r>
            <a:endParaRPr lang="tr-TR" sz="1600" dirty="0"/>
          </a:p>
          <a:p>
            <a:pPr algn="just"/>
            <a:r>
              <a:rPr lang="en-US" sz="1600" dirty="0"/>
              <a:t>His </a:t>
            </a:r>
            <a:r>
              <a:rPr lang="en-US" sz="1600" dirty="0" err="1"/>
              <a:t>taksims</a:t>
            </a:r>
            <a:r>
              <a:rPr lang="en-US" sz="1600" dirty="0"/>
              <a:t> and instrumental works he recorded</a:t>
            </a:r>
            <a:r>
              <a:rPr lang="tr-TR" sz="1600" dirty="0"/>
              <a:t> o</a:t>
            </a:r>
            <a:r>
              <a:rPr lang="en-US" sz="1600" dirty="0"/>
              <a:t>n 78rpms with </a:t>
            </a:r>
            <a:r>
              <a:rPr lang="en-US" sz="1600" dirty="0" err="1"/>
              <a:t>tanbur</a:t>
            </a:r>
            <a:r>
              <a:rPr lang="tr-TR" sz="1600" dirty="0"/>
              <a:t> </a:t>
            </a:r>
            <a:r>
              <a:rPr lang="en-US" sz="1600" dirty="0"/>
              <a:t>, </a:t>
            </a:r>
            <a:r>
              <a:rPr lang="en-US" sz="1600" dirty="0" err="1"/>
              <a:t>kemençe</a:t>
            </a:r>
            <a:r>
              <a:rPr lang="en-US" sz="1600" dirty="0"/>
              <a:t>, </a:t>
            </a:r>
            <a:r>
              <a:rPr lang="en-US" sz="1600" dirty="0" err="1"/>
              <a:t>lavta</a:t>
            </a:r>
            <a:r>
              <a:rPr lang="tr-TR" sz="1600" dirty="0"/>
              <a:t>,</a:t>
            </a:r>
            <a:r>
              <a:rPr lang="en-US" sz="1600" dirty="0"/>
              <a:t> cello and </a:t>
            </a:r>
            <a:r>
              <a:rPr lang="en-US" sz="1600" dirty="0" err="1"/>
              <a:t>yaylı</a:t>
            </a:r>
            <a:r>
              <a:rPr lang="en-US" sz="1600" dirty="0"/>
              <a:t> </a:t>
            </a:r>
            <a:r>
              <a:rPr lang="en-US" sz="1600" dirty="0" err="1"/>
              <a:t>tanbur</a:t>
            </a:r>
            <a:r>
              <a:rPr lang="en-US" sz="1600" dirty="0"/>
              <a:t> had considerable impact on generations of musicians following him. The </a:t>
            </a:r>
            <a:r>
              <a:rPr lang="en-US" sz="1600" dirty="0" err="1"/>
              <a:t>peşrevs</a:t>
            </a:r>
            <a:r>
              <a:rPr lang="en-US" sz="1600" dirty="0"/>
              <a:t> and </a:t>
            </a:r>
            <a:r>
              <a:rPr lang="en-US" sz="1600" dirty="0" err="1"/>
              <a:t>sazsemais</a:t>
            </a:r>
            <a:r>
              <a:rPr lang="en-US" sz="1600" dirty="0"/>
              <a:t> he composed are pieces of great taste, requiring a developed performance technique.</a:t>
            </a:r>
            <a:endParaRPr lang="tr-TR" sz="1600" dirty="0"/>
          </a:p>
          <a:p>
            <a:pPr algn="just"/>
            <a:endParaRPr lang="tr-TR" sz="1600" dirty="0"/>
          </a:p>
          <a:p>
            <a:pPr algn="just"/>
            <a:endParaRPr lang="tr-TR" sz="1600" dirty="0"/>
          </a:p>
        </p:txBody>
      </p:sp>
      <p:pic>
        <p:nvPicPr>
          <p:cNvPr id="5" name="4 Resim" descr="as.PNG"/>
          <p:cNvPicPr>
            <a:picLocks noChangeAspect="1"/>
          </p:cNvPicPr>
          <p:nvPr/>
        </p:nvPicPr>
        <p:blipFill>
          <a:blip r:embed="rId2"/>
          <a:stretch>
            <a:fillRect/>
          </a:stretch>
        </p:blipFill>
        <p:spPr>
          <a:xfrm>
            <a:off x="4643438" y="1928802"/>
            <a:ext cx="4021838" cy="3429024"/>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714348" y="2428868"/>
            <a:ext cx="7929618" cy="1107996"/>
          </a:xfrm>
          <a:prstGeom prst="rect">
            <a:avLst/>
          </a:prstGeom>
        </p:spPr>
        <p:txBody>
          <a:bodyPr wrap="square">
            <a:spAutoFit/>
          </a:bodyPr>
          <a:lstStyle/>
          <a:p>
            <a:pPr algn="ctr"/>
            <a:r>
              <a:rPr lang="tr-TR" sz="6600" b="1" dirty="0">
                <a:solidFill>
                  <a:srgbClr val="C00000"/>
                </a:solidFill>
              </a:rPr>
              <a:t>1930-39</a:t>
            </a:r>
          </a:p>
        </p:txBody>
      </p:sp>
    </p:spTree>
    <p:extLst>
      <p:ext uri="{BB962C8B-B14F-4D97-AF65-F5344CB8AC3E}">
        <p14:creationId xmlns:p14="http://schemas.microsoft.com/office/powerpoint/2010/main" val="301812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çerik Yer Tutucusu" descr="mustafa-kemal-ataturk.jpg"/>
          <p:cNvPicPr>
            <a:picLocks noGrp="1" noChangeAspect="1"/>
          </p:cNvPicPr>
          <p:nvPr>
            <p:ph idx="1"/>
          </p:nvPr>
        </p:nvPicPr>
        <p:blipFill>
          <a:blip r:embed="rId2" cstate="print"/>
          <a:stretch>
            <a:fillRect/>
          </a:stretch>
        </p:blipFill>
        <p:spPr>
          <a:xfrm>
            <a:off x="4857752" y="571480"/>
            <a:ext cx="3252899" cy="3489226"/>
          </a:xfrm>
        </p:spPr>
      </p:pic>
      <p:sp>
        <p:nvSpPr>
          <p:cNvPr id="5" name="4 Dikdörtgen"/>
          <p:cNvSpPr/>
          <p:nvPr/>
        </p:nvSpPr>
        <p:spPr>
          <a:xfrm>
            <a:off x="571472" y="4429132"/>
            <a:ext cx="8286808" cy="1815882"/>
          </a:xfrm>
          <a:prstGeom prst="rect">
            <a:avLst/>
          </a:prstGeom>
        </p:spPr>
        <p:txBody>
          <a:bodyPr wrap="square">
            <a:spAutoFit/>
          </a:bodyPr>
          <a:lstStyle/>
          <a:p>
            <a:r>
              <a:rPr lang="tr-TR" sz="1600" dirty="0"/>
              <a:t>Mustafa Kemal Atatürk </a:t>
            </a:r>
            <a:r>
              <a:rPr lang="en-US" sz="1600" dirty="0"/>
              <a:t>was a Turkish field marshal, revolution</a:t>
            </a:r>
            <a:r>
              <a:rPr lang="tr-TR" sz="1600" dirty="0"/>
              <a:t>ar</a:t>
            </a:r>
            <a:r>
              <a:rPr lang="en-US" sz="1600" dirty="0"/>
              <a:t>y statesman, author, and the founding father of the Republic of Turkey</a:t>
            </a:r>
            <a:r>
              <a:rPr lang="tr-TR" sz="1600" dirty="0"/>
              <a:t>,</a:t>
            </a:r>
            <a:r>
              <a:rPr lang="en-US" sz="1600" dirty="0"/>
              <a:t> serving as its first president from 1923 until his death in 1938. He undertook sweeping progressive reforms</a:t>
            </a:r>
            <a:r>
              <a:rPr lang="tr-TR" sz="1600" dirty="0"/>
              <a:t>, </a:t>
            </a:r>
            <a:r>
              <a:rPr lang="en-US" sz="1600" dirty="0"/>
              <a:t>which modernized Turkey into a secular, industrial </a:t>
            </a:r>
            <a:r>
              <a:rPr lang="en-US" sz="1600" dirty="0" err="1"/>
              <a:t>nation.Ideologically</a:t>
            </a:r>
            <a:r>
              <a:rPr lang="en-US" sz="1600" dirty="0"/>
              <a:t> a secularist</a:t>
            </a:r>
            <a:r>
              <a:rPr lang="tr-TR" sz="1600" dirty="0"/>
              <a:t> </a:t>
            </a:r>
            <a:r>
              <a:rPr lang="en-US" sz="1600" dirty="0"/>
              <a:t>and nationalist</a:t>
            </a:r>
            <a:r>
              <a:rPr lang="tr-TR" sz="1600" dirty="0"/>
              <a:t>,</a:t>
            </a:r>
            <a:r>
              <a:rPr lang="en-US" sz="1600" dirty="0"/>
              <a:t> his policies and theories became known as </a:t>
            </a:r>
            <a:r>
              <a:rPr lang="en-US" sz="1600" dirty="0" err="1"/>
              <a:t>Kemalism</a:t>
            </a:r>
            <a:r>
              <a:rPr lang="en-US" sz="1600" dirty="0"/>
              <a:t>. Due to his military and political accomplishments, </a:t>
            </a:r>
            <a:r>
              <a:rPr lang="en-US" sz="1600" dirty="0" err="1"/>
              <a:t>Atatürk</a:t>
            </a:r>
            <a:r>
              <a:rPr lang="en-US" sz="1600" dirty="0"/>
              <a:t> is regarded as one of the most important political leaders of the 20th century.</a:t>
            </a:r>
            <a:r>
              <a:rPr lang="en-US" sz="1600" baseline="30000" dirty="0">
                <a:hlinkClick r:id="rId3"/>
              </a:rPr>
              <a:t>[7]</a:t>
            </a:r>
            <a:br>
              <a:rPr lang="tr-TR" sz="1600" dirty="0">
                <a:cs typeface="Times New Roman" pitchFamily="18" charset="0"/>
              </a:rPr>
            </a:br>
            <a:endParaRPr lang="tr-TR" sz="1600" dirty="0"/>
          </a:p>
        </p:txBody>
      </p:sp>
      <p:sp>
        <p:nvSpPr>
          <p:cNvPr id="6" name="5 Metin kutusu"/>
          <p:cNvSpPr txBox="1"/>
          <p:nvPr/>
        </p:nvSpPr>
        <p:spPr>
          <a:xfrm>
            <a:off x="1071538" y="1214422"/>
            <a:ext cx="2571768" cy="1754326"/>
          </a:xfrm>
          <a:prstGeom prst="rect">
            <a:avLst/>
          </a:prstGeom>
          <a:noFill/>
        </p:spPr>
        <p:txBody>
          <a:bodyPr wrap="square" rtlCol="0">
            <a:spAutoFit/>
          </a:bodyPr>
          <a:lstStyle/>
          <a:p>
            <a:r>
              <a:rPr lang="tr-TR" sz="3600" b="1" dirty="0">
                <a:solidFill>
                  <a:srgbClr val="C00000"/>
                </a:solidFill>
                <a:latin typeface="Algerian" pitchFamily="82" charset="0"/>
              </a:rPr>
              <a:t>MUSTAFA KEMAL ATATÜRK</a:t>
            </a:r>
          </a:p>
        </p:txBody>
      </p:sp>
    </p:spTree>
    <p:extLst>
      <p:ext uri="{BB962C8B-B14F-4D97-AF65-F5344CB8AC3E}">
        <p14:creationId xmlns:p14="http://schemas.microsoft.com/office/powerpoint/2010/main" val="3018124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428596" y="4071942"/>
            <a:ext cx="8286808" cy="2554545"/>
          </a:xfrm>
          <a:prstGeom prst="rect">
            <a:avLst/>
          </a:prstGeom>
        </p:spPr>
        <p:txBody>
          <a:bodyPr wrap="square">
            <a:spAutoFit/>
          </a:bodyPr>
          <a:lstStyle/>
          <a:p>
            <a:pPr algn="just"/>
            <a:r>
              <a:rPr lang="tr-TR" sz="1600" dirty="0" err="1">
                <a:cs typeface="Times New Roman" pitchFamily="18" charset="0"/>
              </a:rPr>
              <a:t>First</a:t>
            </a:r>
            <a:r>
              <a:rPr lang="tr-TR" sz="1600" dirty="0">
                <a:cs typeface="Times New Roman" pitchFamily="18" charset="0"/>
              </a:rPr>
              <a:t>, </a:t>
            </a:r>
            <a:r>
              <a:rPr lang="tr-TR" sz="1600" dirty="0" err="1">
                <a:cs typeface="Times New Roman" pitchFamily="18" charset="0"/>
              </a:rPr>
              <a:t>we</a:t>
            </a:r>
            <a:r>
              <a:rPr lang="tr-TR" sz="1600" dirty="0">
                <a:cs typeface="Times New Roman" pitchFamily="18" charset="0"/>
              </a:rPr>
              <a:t> </a:t>
            </a:r>
            <a:r>
              <a:rPr lang="tr-TR" sz="1600" dirty="0" err="1">
                <a:cs typeface="Times New Roman" pitchFamily="18" charset="0"/>
              </a:rPr>
              <a:t>will</a:t>
            </a:r>
            <a:r>
              <a:rPr lang="tr-TR" sz="1600" dirty="0">
                <a:cs typeface="Times New Roman" pitchFamily="18" charset="0"/>
              </a:rPr>
              <a:t> talk </a:t>
            </a:r>
            <a:r>
              <a:rPr lang="tr-TR" sz="1600" dirty="0" err="1">
                <a:cs typeface="Times New Roman" pitchFamily="18" charset="0"/>
              </a:rPr>
              <a:t>about</a:t>
            </a:r>
            <a:r>
              <a:rPr lang="tr-TR" sz="1600" dirty="0">
                <a:cs typeface="Times New Roman" pitchFamily="18" charset="0"/>
              </a:rPr>
              <a:t> </a:t>
            </a:r>
            <a:r>
              <a:rPr lang="tr-TR" sz="1600" dirty="0" err="1">
                <a:cs typeface="Times New Roman" pitchFamily="18" charset="0"/>
              </a:rPr>
              <a:t>the</a:t>
            </a:r>
            <a:r>
              <a:rPr lang="tr-TR" sz="1600" dirty="0">
                <a:cs typeface="Times New Roman" pitchFamily="18" charset="0"/>
              </a:rPr>
              <a:t> </a:t>
            </a:r>
            <a:r>
              <a:rPr lang="tr-TR" sz="1600" dirty="0" err="1">
                <a:cs typeface="Times New Roman" pitchFamily="18" charset="0"/>
              </a:rPr>
              <a:t>death</a:t>
            </a:r>
            <a:r>
              <a:rPr lang="tr-TR" sz="1600" dirty="0">
                <a:cs typeface="Times New Roman" pitchFamily="18" charset="0"/>
              </a:rPr>
              <a:t> of Atatürk.Mustafa Kemal Atatürk </a:t>
            </a:r>
            <a:r>
              <a:rPr lang="tr-TR" sz="1600" dirty="0" err="1">
                <a:cs typeface="Times New Roman" pitchFamily="18" charset="0"/>
              </a:rPr>
              <a:t>was</a:t>
            </a:r>
            <a:r>
              <a:rPr lang="tr-TR" sz="1600" dirty="0">
                <a:cs typeface="Times New Roman" pitchFamily="18" charset="0"/>
              </a:rPr>
              <a:t> </a:t>
            </a:r>
            <a:r>
              <a:rPr lang="tr-TR" sz="1600" dirty="0" err="1">
                <a:cs typeface="Times New Roman" pitchFamily="18" charset="0"/>
              </a:rPr>
              <a:t>born</a:t>
            </a:r>
            <a:r>
              <a:rPr lang="tr-TR" sz="1600" dirty="0">
                <a:cs typeface="Times New Roman" pitchFamily="18" charset="0"/>
              </a:rPr>
              <a:t> in </a:t>
            </a:r>
            <a:r>
              <a:rPr lang="tr-TR" sz="1600" dirty="0" err="1">
                <a:cs typeface="Times New Roman" pitchFamily="18" charset="0"/>
              </a:rPr>
              <a:t>the</a:t>
            </a:r>
            <a:r>
              <a:rPr lang="tr-TR" sz="1600" dirty="0">
                <a:cs typeface="Times New Roman" pitchFamily="18" charset="0"/>
              </a:rPr>
              <a:t> </a:t>
            </a:r>
            <a:r>
              <a:rPr lang="tr-TR" sz="1600" dirty="0" err="1">
                <a:cs typeface="Times New Roman" pitchFamily="18" charset="0"/>
              </a:rPr>
              <a:t>city</a:t>
            </a:r>
            <a:r>
              <a:rPr lang="tr-TR" sz="1600" dirty="0">
                <a:cs typeface="Times New Roman" pitchFamily="18" charset="0"/>
              </a:rPr>
              <a:t> of </a:t>
            </a:r>
            <a:r>
              <a:rPr lang="tr-TR" sz="1600" dirty="0" err="1">
                <a:cs typeface="Times New Roman" pitchFamily="18" charset="0"/>
              </a:rPr>
              <a:t>Thessaloniki</a:t>
            </a:r>
            <a:r>
              <a:rPr lang="tr-TR" sz="1600" dirty="0">
                <a:cs typeface="Times New Roman" pitchFamily="18" charset="0"/>
              </a:rPr>
              <a:t>, </a:t>
            </a:r>
            <a:r>
              <a:rPr lang="tr-TR" sz="1600" dirty="0" err="1">
                <a:cs typeface="Times New Roman" pitchFamily="18" charset="0"/>
              </a:rPr>
              <a:t>which</a:t>
            </a:r>
            <a:r>
              <a:rPr lang="tr-TR" sz="1600" dirty="0">
                <a:cs typeface="Times New Roman" pitchFamily="18" charset="0"/>
              </a:rPr>
              <a:t> </a:t>
            </a:r>
            <a:r>
              <a:rPr lang="tr-TR" sz="1600" dirty="0" err="1">
                <a:cs typeface="Times New Roman" pitchFamily="18" charset="0"/>
              </a:rPr>
              <a:t>was</a:t>
            </a:r>
            <a:r>
              <a:rPr lang="tr-TR" sz="1600" dirty="0">
                <a:cs typeface="Times New Roman" pitchFamily="18" charset="0"/>
              </a:rPr>
              <a:t> </a:t>
            </a:r>
            <a:r>
              <a:rPr lang="tr-TR" sz="1600" dirty="0" err="1">
                <a:cs typeface="Times New Roman" pitchFamily="18" charset="0"/>
              </a:rPr>
              <a:t>located</a:t>
            </a:r>
            <a:r>
              <a:rPr lang="tr-TR" sz="1600" dirty="0">
                <a:cs typeface="Times New Roman" pitchFamily="18" charset="0"/>
              </a:rPr>
              <a:t> at </a:t>
            </a:r>
            <a:r>
              <a:rPr lang="tr-TR" sz="1600" dirty="0" err="1">
                <a:cs typeface="Times New Roman" pitchFamily="18" charset="0"/>
              </a:rPr>
              <a:t>the</a:t>
            </a:r>
            <a:r>
              <a:rPr lang="tr-TR" sz="1600" dirty="0">
                <a:cs typeface="Times New Roman" pitchFamily="18" charset="0"/>
              </a:rPr>
              <a:t> time of </a:t>
            </a:r>
            <a:r>
              <a:rPr lang="tr-TR" sz="1600" dirty="0" err="1">
                <a:cs typeface="Times New Roman" pitchFamily="18" charset="0"/>
              </a:rPr>
              <a:t>the</a:t>
            </a:r>
            <a:r>
              <a:rPr lang="tr-TR" sz="1600" dirty="0">
                <a:cs typeface="Times New Roman" pitchFamily="18" charset="0"/>
              </a:rPr>
              <a:t> </a:t>
            </a:r>
            <a:r>
              <a:rPr lang="tr-TR" sz="1600" dirty="0" err="1">
                <a:cs typeface="Times New Roman" pitchFamily="18" charset="0"/>
              </a:rPr>
              <a:t>Ottoman</a:t>
            </a:r>
            <a:r>
              <a:rPr lang="tr-TR" sz="1600" dirty="0">
                <a:cs typeface="Times New Roman" pitchFamily="18" charset="0"/>
              </a:rPr>
              <a:t> </a:t>
            </a:r>
            <a:r>
              <a:rPr lang="tr-TR" sz="1600" dirty="0" err="1">
                <a:cs typeface="Times New Roman" pitchFamily="18" charset="0"/>
              </a:rPr>
              <a:t>State</a:t>
            </a:r>
            <a:r>
              <a:rPr lang="tr-TR" sz="1600" dirty="0">
                <a:cs typeface="Times New Roman" pitchFamily="18" charset="0"/>
              </a:rPr>
              <a:t> in 1881. Her </a:t>
            </a:r>
            <a:r>
              <a:rPr lang="tr-TR" sz="1600" dirty="0" err="1">
                <a:cs typeface="Times New Roman" pitchFamily="18" charset="0"/>
              </a:rPr>
              <a:t>mother's</a:t>
            </a:r>
            <a:r>
              <a:rPr lang="tr-TR" sz="1600" dirty="0">
                <a:cs typeface="Times New Roman" pitchFamily="18" charset="0"/>
              </a:rPr>
              <a:t> name is </a:t>
            </a:r>
            <a:r>
              <a:rPr lang="tr-TR" sz="1600" dirty="0" err="1">
                <a:cs typeface="Times New Roman" pitchFamily="18" charset="0"/>
              </a:rPr>
              <a:t>Mrs</a:t>
            </a:r>
            <a:r>
              <a:rPr lang="tr-TR" sz="1600" dirty="0">
                <a:cs typeface="Times New Roman" pitchFamily="18" charset="0"/>
              </a:rPr>
              <a:t>. Zübeyde, </a:t>
            </a:r>
            <a:r>
              <a:rPr lang="tr-TR" sz="1600" dirty="0" err="1">
                <a:cs typeface="Times New Roman" pitchFamily="18" charset="0"/>
              </a:rPr>
              <a:t>and</a:t>
            </a:r>
            <a:r>
              <a:rPr lang="tr-TR" sz="1600" dirty="0">
                <a:cs typeface="Times New Roman" pitchFamily="18" charset="0"/>
              </a:rPr>
              <a:t> her </a:t>
            </a:r>
            <a:r>
              <a:rPr lang="tr-TR" sz="1600" dirty="0" err="1">
                <a:cs typeface="Times New Roman" pitchFamily="18" charset="0"/>
              </a:rPr>
              <a:t>father's</a:t>
            </a:r>
            <a:r>
              <a:rPr lang="tr-TR" sz="1600" dirty="0">
                <a:cs typeface="Times New Roman" pitchFamily="18" charset="0"/>
              </a:rPr>
              <a:t> name is </a:t>
            </a:r>
            <a:r>
              <a:rPr lang="tr-TR" sz="1600" dirty="0" err="1">
                <a:cs typeface="Times New Roman" pitchFamily="18" charset="0"/>
              </a:rPr>
              <a:t>Mr</a:t>
            </a:r>
            <a:r>
              <a:rPr lang="tr-TR" sz="1600" dirty="0">
                <a:cs typeface="Times New Roman" pitchFamily="18" charset="0"/>
              </a:rPr>
              <a:t>. Ali Rıza.</a:t>
            </a:r>
            <a:br>
              <a:rPr lang="tr-TR" sz="1600" dirty="0">
                <a:cs typeface="Times New Roman" pitchFamily="18" charset="0"/>
              </a:rPr>
            </a:br>
            <a:r>
              <a:rPr lang="tr-TR" sz="1600" dirty="0">
                <a:cs typeface="Times New Roman" pitchFamily="18" charset="0"/>
              </a:rPr>
              <a:t>Mustafa Kemal Atatürk </a:t>
            </a:r>
            <a:r>
              <a:rPr lang="tr-TR" sz="1600" dirty="0" err="1">
                <a:cs typeface="Times New Roman" pitchFamily="18" charset="0"/>
              </a:rPr>
              <a:t>completed</a:t>
            </a:r>
            <a:r>
              <a:rPr lang="tr-TR" sz="1600" dirty="0">
                <a:cs typeface="Times New Roman" pitchFamily="18" charset="0"/>
              </a:rPr>
              <a:t> his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education</a:t>
            </a:r>
            <a:r>
              <a:rPr lang="tr-TR" sz="1600" dirty="0">
                <a:cs typeface="Times New Roman" pitchFamily="18" charset="0"/>
              </a:rPr>
              <a:t> in </a:t>
            </a:r>
            <a:r>
              <a:rPr lang="tr-TR" sz="1600" dirty="0" err="1">
                <a:cs typeface="Times New Roman" pitchFamily="18" charset="0"/>
              </a:rPr>
              <a:t>schools</a:t>
            </a:r>
            <a:r>
              <a:rPr lang="tr-TR" sz="1600" dirty="0">
                <a:cs typeface="Times New Roman" pitchFamily="18" charset="0"/>
              </a:rPr>
              <a:t> </a:t>
            </a:r>
            <a:r>
              <a:rPr lang="tr-TR" sz="1600" dirty="0" err="1">
                <a:cs typeface="Times New Roman" pitchFamily="18" charset="0"/>
              </a:rPr>
              <a:t>such</a:t>
            </a:r>
            <a:r>
              <a:rPr lang="tr-TR" sz="1600" dirty="0">
                <a:cs typeface="Times New Roman" pitchFamily="18" charset="0"/>
              </a:rPr>
              <a:t> as </a:t>
            </a:r>
            <a:r>
              <a:rPr lang="tr-TR" sz="1600" dirty="0" err="1">
                <a:cs typeface="Times New Roman" pitchFamily="18" charset="0"/>
              </a:rPr>
              <a:t>Neighborhood</a:t>
            </a:r>
            <a:r>
              <a:rPr lang="tr-TR" sz="1600" dirty="0">
                <a:cs typeface="Times New Roman" pitchFamily="18" charset="0"/>
              </a:rPr>
              <a:t> </a:t>
            </a:r>
            <a:r>
              <a:rPr lang="tr-TR" sz="1600" dirty="0" err="1">
                <a:cs typeface="Times New Roman" pitchFamily="18" charset="0"/>
              </a:rPr>
              <a:t>School</a:t>
            </a:r>
            <a:r>
              <a:rPr lang="tr-TR" sz="1600" dirty="0">
                <a:cs typeface="Times New Roman" pitchFamily="18" charset="0"/>
              </a:rPr>
              <a:t>, Şemsi Efendi </a:t>
            </a:r>
            <a:r>
              <a:rPr lang="tr-TR" sz="1600" dirty="0" err="1">
                <a:cs typeface="Times New Roman" pitchFamily="18" charset="0"/>
              </a:rPr>
              <a:t>School</a:t>
            </a:r>
            <a:r>
              <a:rPr lang="tr-TR" sz="1600" dirty="0">
                <a:cs typeface="Times New Roman" pitchFamily="18" charset="0"/>
              </a:rPr>
              <a:t>, </a:t>
            </a:r>
            <a:r>
              <a:rPr lang="tr-TR" sz="1600" dirty="0" err="1">
                <a:cs typeface="Times New Roman" pitchFamily="18" charset="0"/>
              </a:rPr>
              <a:t>Thessaloniki</a:t>
            </a:r>
            <a:r>
              <a:rPr lang="tr-TR" sz="1600" dirty="0">
                <a:cs typeface="Times New Roman" pitchFamily="18" charset="0"/>
              </a:rPr>
              <a:t> </a:t>
            </a:r>
            <a:r>
              <a:rPr lang="tr-TR" sz="1600" dirty="0" err="1">
                <a:cs typeface="Times New Roman" pitchFamily="18" charset="0"/>
              </a:rPr>
              <a:t>Civil</a:t>
            </a:r>
            <a:r>
              <a:rPr lang="tr-TR" sz="1600" dirty="0">
                <a:cs typeface="Times New Roman" pitchFamily="18" charset="0"/>
              </a:rPr>
              <a:t> </a:t>
            </a:r>
            <a:r>
              <a:rPr lang="tr-TR" sz="1600" dirty="0" err="1">
                <a:cs typeface="Times New Roman" pitchFamily="18" charset="0"/>
              </a:rPr>
              <a:t>School</a:t>
            </a:r>
            <a:r>
              <a:rPr lang="tr-TR" sz="1600" dirty="0">
                <a:cs typeface="Times New Roman" pitchFamily="18" charset="0"/>
              </a:rPr>
              <a:t>, </a:t>
            </a:r>
            <a:r>
              <a:rPr lang="tr-TR" sz="1600" dirty="0" err="1">
                <a:cs typeface="Times New Roman" pitchFamily="18" charset="0"/>
              </a:rPr>
              <a:t>Thessaloniki</a:t>
            </a:r>
            <a:r>
              <a:rPr lang="tr-TR" sz="1600" dirty="0">
                <a:cs typeface="Times New Roman" pitchFamily="18" charset="0"/>
              </a:rPr>
              <a:t>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School</a:t>
            </a:r>
            <a:r>
              <a:rPr lang="tr-TR" sz="1600" dirty="0">
                <a:cs typeface="Times New Roman" pitchFamily="18" charset="0"/>
              </a:rPr>
              <a:t>, </a:t>
            </a:r>
            <a:r>
              <a:rPr lang="tr-TR" sz="1600" dirty="0" err="1">
                <a:cs typeface="Times New Roman" pitchFamily="18" charset="0"/>
              </a:rPr>
              <a:t>Monastery</a:t>
            </a:r>
            <a:r>
              <a:rPr lang="tr-TR" sz="1600" dirty="0">
                <a:cs typeface="Times New Roman" pitchFamily="18" charset="0"/>
              </a:rPr>
              <a:t>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High</a:t>
            </a:r>
            <a:r>
              <a:rPr lang="tr-TR" sz="1600" dirty="0">
                <a:cs typeface="Times New Roman" pitchFamily="18" charset="0"/>
              </a:rPr>
              <a:t> </a:t>
            </a:r>
            <a:r>
              <a:rPr lang="tr-TR" sz="1600" dirty="0" err="1">
                <a:cs typeface="Times New Roman" pitchFamily="18" charset="0"/>
              </a:rPr>
              <a:t>School</a:t>
            </a:r>
            <a:r>
              <a:rPr lang="tr-TR" sz="1600" dirty="0">
                <a:cs typeface="Times New Roman" pitchFamily="18" charset="0"/>
              </a:rPr>
              <a:t>,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College</a:t>
            </a:r>
            <a:r>
              <a:rPr lang="tr-TR" sz="1600" dirty="0">
                <a:cs typeface="Times New Roman" pitchFamily="18" charset="0"/>
              </a:rPr>
              <a:t> </a:t>
            </a:r>
            <a:r>
              <a:rPr lang="tr-TR" sz="1600" dirty="0" err="1">
                <a:cs typeface="Times New Roman" pitchFamily="18" charset="0"/>
              </a:rPr>
              <a:t>and</a:t>
            </a:r>
            <a:r>
              <a:rPr lang="tr-TR" sz="1600" dirty="0">
                <a:cs typeface="Times New Roman" pitchFamily="18" charset="0"/>
              </a:rPr>
              <a:t> </a:t>
            </a:r>
            <a:r>
              <a:rPr lang="tr-TR" sz="1600" dirty="0" err="1">
                <a:cs typeface="Times New Roman" pitchFamily="18" charset="0"/>
              </a:rPr>
              <a:t>the</a:t>
            </a:r>
            <a:r>
              <a:rPr lang="tr-TR" sz="1600" dirty="0">
                <a:cs typeface="Times New Roman" pitchFamily="18" charset="0"/>
              </a:rPr>
              <a:t>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Academy</a:t>
            </a:r>
            <a:r>
              <a:rPr lang="tr-TR" sz="1600" dirty="0">
                <a:cs typeface="Times New Roman" pitchFamily="18" charset="0"/>
              </a:rPr>
              <a:t>. </a:t>
            </a:r>
            <a:r>
              <a:rPr lang="tr-TR" sz="1600" dirty="0" err="1">
                <a:cs typeface="Times New Roman" pitchFamily="18" charset="0"/>
              </a:rPr>
              <a:t>In</a:t>
            </a:r>
            <a:r>
              <a:rPr lang="tr-TR" sz="1600" dirty="0">
                <a:cs typeface="Times New Roman" pitchFamily="18" charset="0"/>
              </a:rPr>
              <a:t> 1893, </a:t>
            </a:r>
            <a:r>
              <a:rPr lang="tr-TR" sz="1600" dirty="0" err="1">
                <a:cs typeface="Times New Roman" pitchFamily="18" charset="0"/>
              </a:rPr>
              <a:t>when</a:t>
            </a:r>
            <a:r>
              <a:rPr lang="tr-TR" sz="1600" dirty="0">
                <a:cs typeface="Times New Roman" pitchFamily="18" charset="0"/>
              </a:rPr>
              <a:t> he </a:t>
            </a:r>
            <a:r>
              <a:rPr lang="tr-TR" sz="1600" dirty="0" err="1">
                <a:cs typeface="Times New Roman" pitchFamily="18" charset="0"/>
              </a:rPr>
              <a:t>was</a:t>
            </a:r>
            <a:r>
              <a:rPr lang="tr-TR" sz="1600" dirty="0">
                <a:cs typeface="Times New Roman" pitchFamily="18" charset="0"/>
              </a:rPr>
              <a:t> a </a:t>
            </a:r>
            <a:r>
              <a:rPr lang="tr-TR" sz="1600" dirty="0" err="1">
                <a:cs typeface="Times New Roman" pitchFamily="18" charset="0"/>
              </a:rPr>
              <a:t>student</a:t>
            </a:r>
            <a:r>
              <a:rPr lang="tr-TR" sz="1600" dirty="0">
                <a:cs typeface="Times New Roman" pitchFamily="18" charset="0"/>
              </a:rPr>
              <a:t> at </a:t>
            </a:r>
            <a:r>
              <a:rPr lang="tr-TR" sz="1600" dirty="0" err="1">
                <a:cs typeface="Times New Roman" pitchFamily="18" charset="0"/>
              </a:rPr>
              <a:t>the</a:t>
            </a:r>
            <a:r>
              <a:rPr lang="tr-TR" sz="1600" dirty="0">
                <a:cs typeface="Times New Roman" pitchFamily="18" charset="0"/>
              </a:rPr>
              <a:t> </a:t>
            </a:r>
            <a:r>
              <a:rPr lang="tr-TR" sz="1600" dirty="0" err="1">
                <a:cs typeface="Times New Roman" pitchFamily="18" charset="0"/>
              </a:rPr>
              <a:t>Military</a:t>
            </a:r>
            <a:r>
              <a:rPr lang="tr-TR" sz="1600" dirty="0">
                <a:cs typeface="Times New Roman" pitchFamily="18" charset="0"/>
              </a:rPr>
              <a:t> </a:t>
            </a:r>
            <a:r>
              <a:rPr lang="tr-TR" sz="1600" dirty="0" err="1">
                <a:cs typeface="Times New Roman" pitchFamily="18" charset="0"/>
              </a:rPr>
              <a:t>High</a:t>
            </a:r>
            <a:r>
              <a:rPr lang="tr-TR" sz="1600" dirty="0">
                <a:cs typeface="Times New Roman" pitchFamily="18" charset="0"/>
              </a:rPr>
              <a:t> </a:t>
            </a:r>
            <a:r>
              <a:rPr lang="tr-TR" sz="1600" dirty="0" err="1">
                <a:cs typeface="Times New Roman" pitchFamily="18" charset="0"/>
              </a:rPr>
              <a:t>School</a:t>
            </a:r>
            <a:r>
              <a:rPr lang="tr-TR" sz="1600" dirty="0">
                <a:cs typeface="Times New Roman" pitchFamily="18" charset="0"/>
              </a:rPr>
              <a:t>, his </a:t>
            </a:r>
            <a:r>
              <a:rPr lang="tr-TR" sz="1600" dirty="0" err="1">
                <a:cs typeface="Times New Roman" pitchFamily="18" charset="0"/>
              </a:rPr>
              <a:t>favorite</a:t>
            </a:r>
            <a:r>
              <a:rPr lang="tr-TR" sz="1600" dirty="0">
                <a:cs typeface="Times New Roman" pitchFamily="18" charset="0"/>
              </a:rPr>
              <a:t> </a:t>
            </a:r>
            <a:r>
              <a:rPr lang="tr-TR" sz="1600" dirty="0" err="1">
                <a:cs typeface="Times New Roman" pitchFamily="18" charset="0"/>
              </a:rPr>
              <a:t>mathematics</a:t>
            </a:r>
            <a:r>
              <a:rPr lang="tr-TR" sz="1600" dirty="0">
                <a:cs typeface="Times New Roman" pitchFamily="18" charset="0"/>
              </a:rPr>
              <a:t> </a:t>
            </a:r>
            <a:r>
              <a:rPr lang="tr-TR" sz="1600" dirty="0" err="1">
                <a:cs typeface="Times New Roman" pitchFamily="18" charset="0"/>
              </a:rPr>
              <a:t>teacher</a:t>
            </a:r>
            <a:r>
              <a:rPr lang="tr-TR" sz="1600" dirty="0">
                <a:cs typeface="Times New Roman" pitchFamily="18" charset="0"/>
              </a:rPr>
              <a:t> </a:t>
            </a:r>
            <a:r>
              <a:rPr lang="tr-TR" sz="1600" dirty="0" err="1">
                <a:cs typeface="Times New Roman" pitchFamily="18" charset="0"/>
              </a:rPr>
              <a:t>was</a:t>
            </a:r>
            <a:r>
              <a:rPr lang="tr-TR" sz="1600" dirty="0">
                <a:cs typeface="Times New Roman" pitchFamily="18" charset="0"/>
              </a:rPr>
              <a:t> </a:t>
            </a:r>
            <a:r>
              <a:rPr lang="tr-TR" sz="1600" dirty="0" err="1">
                <a:cs typeface="Times New Roman" pitchFamily="18" charset="0"/>
              </a:rPr>
              <a:t>changed</a:t>
            </a:r>
            <a:r>
              <a:rPr lang="tr-TR" sz="1600" dirty="0">
                <a:cs typeface="Times New Roman" pitchFamily="18" charset="0"/>
              </a:rPr>
              <a:t> </a:t>
            </a:r>
            <a:r>
              <a:rPr lang="tr-TR" sz="1600" dirty="0" err="1">
                <a:cs typeface="Times New Roman" pitchFamily="18" charset="0"/>
              </a:rPr>
              <a:t>to</a:t>
            </a:r>
            <a:r>
              <a:rPr lang="tr-TR" sz="1600" dirty="0">
                <a:cs typeface="Times New Roman" pitchFamily="18" charset="0"/>
              </a:rPr>
              <a:t> Mustafa Kemal </a:t>
            </a:r>
            <a:r>
              <a:rPr lang="tr-TR" sz="1600" dirty="0" err="1">
                <a:cs typeface="Times New Roman" pitchFamily="18" charset="0"/>
              </a:rPr>
              <a:t>by</a:t>
            </a:r>
            <a:r>
              <a:rPr lang="tr-TR" sz="1600" dirty="0">
                <a:cs typeface="Times New Roman" pitchFamily="18" charset="0"/>
              </a:rPr>
              <a:t> </a:t>
            </a:r>
            <a:r>
              <a:rPr lang="tr-TR" sz="1600" dirty="0" err="1">
                <a:cs typeface="Times New Roman" pitchFamily="18" charset="0"/>
              </a:rPr>
              <a:t>saying</a:t>
            </a:r>
            <a:r>
              <a:rPr lang="tr-TR" sz="1600" dirty="0">
                <a:cs typeface="Times New Roman" pitchFamily="18" charset="0"/>
              </a:rPr>
              <a:t> </a:t>
            </a:r>
            <a:r>
              <a:rPr lang="tr-TR" sz="1600" dirty="0" err="1">
                <a:cs typeface="Times New Roman" pitchFamily="18" charset="0"/>
              </a:rPr>
              <a:t>that</a:t>
            </a:r>
            <a:r>
              <a:rPr lang="tr-TR" sz="1600" dirty="0">
                <a:cs typeface="Times New Roman" pitchFamily="18" charset="0"/>
              </a:rPr>
              <a:t> </a:t>
            </a:r>
            <a:r>
              <a:rPr lang="tr-TR" sz="1600" dirty="0" err="1">
                <a:cs typeface="Times New Roman" pitchFamily="18" charset="0"/>
              </a:rPr>
              <a:t>we</a:t>
            </a:r>
            <a:r>
              <a:rPr lang="tr-TR" sz="1600" dirty="0">
                <a:cs typeface="Times New Roman" pitchFamily="18" charset="0"/>
              </a:rPr>
              <a:t> </a:t>
            </a:r>
            <a:r>
              <a:rPr lang="tr-TR" sz="1600" dirty="0" err="1">
                <a:cs typeface="Times New Roman" pitchFamily="18" charset="0"/>
              </a:rPr>
              <a:t>should</a:t>
            </a:r>
            <a:r>
              <a:rPr lang="tr-TR" sz="1600" dirty="0">
                <a:cs typeface="Times New Roman" pitchFamily="18" charset="0"/>
              </a:rPr>
              <a:t> </a:t>
            </a:r>
            <a:r>
              <a:rPr lang="tr-TR" sz="1600" dirty="0" err="1">
                <a:cs typeface="Times New Roman" pitchFamily="18" charset="0"/>
              </a:rPr>
              <a:t>add</a:t>
            </a:r>
            <a:r>
              <a:rPr lang="tr-TR" sz="1600" dirty="0">
                <a:cs typeface="Times New Roman" pitchFamily="18" charset="0"/>
              </a:rPr>
              <a:t> "Kemal" </a:t>
            </a:r>
            <a:r>
              <a:rPr lang="tr-TR" sz="1600" dirty="0" err="1">
                <a:cs typeface="Times New Roman" pitchFamily="18" charset="0"/>
              </a:rPr>
              <a:t>to</a:t>
            </a:r>
            <a:r>
              <a:rPr lang="tr-TR" sz="1600" dirty="0">
                <a:cs typeface="Times New Roman" pitchFamily="18" charset="0"/>
              </a:rPr>
              <a:t> Mustafa on </a:t>
            </a:r>
            <a:r>
              <a:rPr lang="tr-TR" sz="1600" dirty="0" err="1">
                <a:cs typeface="Times New Roman" pitchFamily="18" charset="0"/>
              </a:rPr>
              <a:t>your</a:t>
            </a:r>
            <a:r>
              <a:rPr lang="tr-TR" sz="1600" dirty="0">
                <a:cs typeface="Times New Roman" pitchFamily="18" charset="0"/>
              </a:rPr>
              <a:t> </a:t>
            </a:r>
            <a:r>
              <a:rPr lang="tr-TR" sz="1600" dirty="0" err="1">
                <a:cs typeface="Times New Roman" pitchFamily="18" charset="0"/>
              </a:rPr>
              <a:t>behalf</a:t>
            </a:r>
            <a:r>
              <a:rPr lang="tr-TR" sz="1600" dirty="0">
                <a:cs typeface="Times New Roman" pitchFamily="18" charset="0"/>
              </a:rPr>
              <a:t>. He </a:t>
            </a:r>
            <a:r>
              <a:rPr lang="tr-TR" sz="1600" dirty="0" err="1">
                <a:cs typeface="Times New Roman" pitchFamily="18" charset="0"/>
              </a:rPr>
              <a:t>played</a:t>
            </a:r>
            <a:r>
              <a:rPr lang="tr-TR" sz="1600" dirty="0">
                <a:cs typeface="Times New Roman" pitchFamily="18" charset="0"/>
              </a:rPr>
              <a:t> a </a:t>
            </a:r>
            <a:r>
              <a:rPr lang="tr-TR" sz="1600" dirty="0" err="1">
                <a:cs typeface="Times New Roman" pitchFamily="18" charset="0"/>
              </a:rPr>
              <a:t>huge</a:t>
            </a:r>
            <a:r>
              <a:rPr lang="tr-TR" sz="1600" dirty="0">
                <a:cs typeface="Times New Roman" pitchFamily="18" charset="0"/>
              </a:rPr>
              <a:t> role in </a:t>
            </a:r>
            <a:r>
              <a:rPr lang="tr-TR" sz="1600" dirty="0" err="1">
                <a:cs typeface="Times New Roman" pitchFamily="18" charset="0"/>
              </a:rPr>
              <a:t>achieving</a:t>
            </a:r>
            <a:r>
              <a:rPr lang="tr-TR" sz="1600" dirty="0">
                <a:cs typeface="Times New Roman" pitchFamily="18" charset="0"/>
              </a:rPr>
              <a:t> </a:t>
            </a:r>
            <a:r>
              <a:rPr lang="tr-TR" sz="1600" dirty="0" err="1">
                <a:cs typeface="Times New Roman" pitchFamily="18" charset="0"/>
              </a:rPr>
              <a:t>countless</a:t>
            </a:r>
            <a:r>
              <a:rPr lang="tr-TR" sz="1600" dirty="0">
                <a:cs typeface="Times New Roman" pitchFamily="18" charset="0"/>
              </a:rPr>
              <a:t> </a:t>
            </a:r>
            <a:r>
              <a:rPr lang="tr-TR" sz="1600" dirty="0" err="1">
                <a:cs typeface="Times New Roman" pitchFamily="18" charset="0"/>
              </a:rPr>
              <a:t>victories</a:t>
            </a:r>
            <a:r>
              <a:rPr lang="tr-TR" sz="1600" dirty="0">
                <a:cs typeface="Times New Roman" pitchFamily="18" charset="0"/>
              </a:rPr>
              <a:t> </a:t>
            </a:r>
            <a:r>
              <a:rPr lang="tr-TR" sz="1600" dirty="0" err="1">
                <a:cs typeface="Times New Roman" pitchFamily="18" charset="0"/>
              </a:rPr>
              <a:t>by</a:t>
            </a:r>
            <a:r>
              <a:rPr lang="tr-TR" sz="1600" dirty="0">
                <a:cs typeface="Times New Roman" pitchFamily="18" charset="0"/>
              </a:rPr>
              <a:t> </a:t>
            </a:r>
            <a:r>
              <a:rPr lang="tr-TR" sz="1600" dirty="0" err="1">
                <a:cs typeface="Times New Roman" pitchFamily="18" charset="0"/>
              </a:rPr>
              <a:t>leading</a:t>
            </a:r>
            <a:r>
              <a:rPr lang="tr-TR" sz="1600" dirty="0">
                <a:cs typeface="Times New Roman" pitchFamily="18" charset="0"/>
              </a:rPr>
              <a:t> </a:t>
            </a:r>
            <a:r>
              <a:rPr lang="tr-TR" sz="1600" dirty="0" err="1">
                <a:cs typeface="Times New Roman" pitchFamily="18" charset="0"/>
              </a:rPr>
              <a:t>and</a:t>
            </a:r>
            <a:r>
              <a:rPr lang="tr-TR" sz="1600" dirty="0">
                <a:cs typeface="Times New Roman" pitchFamily="18" charset="0"/>
              </a:rPr>
              <a:t> </a:t>
            </a:r>
            <a:r>
              <a:rPr lang="tr-TR" sz="1600" dirty="0" err="1">
                <a:cs typeface="Times New Roman" pitchFamily="18" charset="0"/>
              </a:rPr>
              <a:t>leading</a:t>
            </a:r>
            <a:r>
              <a:rPr lang="tr-TR" sz="1600" dirty="0">
                <a:cs typeface="Times New Roman" pitchFamily="18" charset="0"/>
              </a:rPr>
              <a:t> </a:t>
            </a:r>
            <a:r>
              <a:rPr lang="tr-TR" sz="1600" dirty="0" err="1">
                <a:cs typeface="Times New Roman" pitchFamily="18" charset="0"/>
              </a:rPr>
              <a:t>many</a:t>
            </a:r>
            <a:r>
              <a:rPr lang="tr-TR" sz="1600" dirty="0">
                <a:cs typeface="Times New Roman" pitchFamily="18" charset="0"/>
              </a:rPr>
              <a:t> </a:t>
            </a:r>
            <a:r>
              <a:rPr lang="tr-TR" sz="1600" dirty="0" err="1">
                <a:cs typeface="Times New Roman" pitchFamily="18" charset="0"/>
              </a:rPr>
              <a:t>important</a:t>
            </a:r>
            <a:r>
              <a:rPr lang="tr-TR" sz="1600" dirty="0">
                <a:cs typeface="Times New Roman" pitchFamily="18" charset="0"/>
              </a:rPr>
              <a:t> </a:t>
            </a:r>
            <a:r>
              <a:rPr lang="tr-TR" sz="1600" dirty="0" err="1"/>
              <a:t>battles</a:t>
            </a:r>
            <a:r>
              <a:rPr lang="tr-TR" sz="1600" dirty="0"/>
              <a:t>.</a:t>
            </a:r>
          </a:p>
        </p:txBody>
      </p:sp>
      <p:pic>
        <p:nvPicPr>
          <p:cNvPr id="7" name="6 Resim" descr="Captsdasure.PNG"/>
          <p:cNvPicPr>
            <a:picLocks noChangeAspect="1"/>
          </p:cNvPicPr>
          <p:nvPr/>
        </p:nvPicPr>
        <p:blipFill>
          <a:blip r:embed="rId2"/>
          <a:stretch>
            <a:fillRect/>
          </a:stretch>
        </p:blipFill>
        <p:spPr>
          <a:xfrm>
            <a:off x="2857488" y="357166"/>
            <a:ext cx="3475021" cy="364333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428596" y="4071942"/>
            <a:ext cx="8286808" cy="2554545"/>
          </a:xfrm>
          <a:prstGeom prst="rect">
            <a:avLst/>
          </a:prstGeom>
        </p:spPr>
        <p:txBody>
          <a:bodyPr wrap="square">
            <a:spAutoFit/>
          </a:bodyPr>
          <a:lstStyle/>
          <a:p>
            <a:pPr algn="just"/>
            <a:r>
              <a:rPr lang="tr-TR" sz="1600" dirty="0" err="1"/>
              <a:t>If</a:t>
            </a:r>
            <a:r>
              <a:rPr lang="tr-TR" sz="1600" dirty="0"/>
              <a:t> </a:t>
            </a:r>
            <a:r>
              <a:rPr lang="tr-TR" sz="1600" dirty="0" err="1"/>
              <a:t>we</a:t>
            </a:r>
            <a:r>
              <a:rPr lang="tr-TR" sz="1600" dirty="0"/>
              <a:t> </a:t>
            </a:r>
            <a:r>
              <a:rPr lang="tr-TR" sz="1600" dirty="0" err="1"/>
              <a:t>come</a:t>
            </a:r>
            <a:r>
              <a:rPr lang="tr-TR" sz="1600" dirty="0"/>
              <a:t> </a:t>
            </a:r>
            <a:r>
              <a:rPr lang="tr-TR" sz="1600" dirty="0" err="1"/>
              <a:t>to</a:t>
            </a:r>
            <a:r>
              <a:rPr lang="tr-TR" sz="1600" dirty="0"/>
              <a:t> </a:t>
            </a:r>
            <a:r>
              <a:rPr lang="tr-TR" sz="1600" dirty="0" err="1"/>
              <a:t>the</a:t>
            </a:r>
            <a:r>
              <a:rPr lang="tr-TR" sz="1600" dirty="0"/>
              <a:t> </a:t>
            </a:r>
            <a:r>
              <a:rPr lang="tr-TR" sz="1600" dirty="0" err="1"/>
              <a:t>worst</a:t>
            </a:r>
            <a:r>
              <a:rPr lang="tr-TR" sz="1600" dirty="0"/>
              <a:t> </a:t>
            </a:r>
            <a:r>
              <a:rPr lang="tr-TR" sz="1600" dirty="0" err="1"/>
              <a:t>event</a:t>
            </a:r>
            <a:r>
              <a:rPr lang="tr-TR" sz="1600" dirty="0"/>
              <a:t> of 1938, Atatürk </a:t>
            </a:r>
            <a:r>
              <a:rPr lang="tr-TR" sz="1600" dirty="0" err="1"/>
              <a:t>passed</a:t>
            </a:r>
            <a:r>
              <a:rPr lang="tr-TR" sz="1600" dirty="0"/>
              <a:t> </a:t>
            </a:r>
            <a:r>
              <a:rPr lang="tr-TR" sz="1600" dirty="0" err="1"/>
              <a:t>away</a:t>
            </a:r>
            <a:r>
              <a:rPr lang="tr-TR" sz="1600" dirty="0"/>
              <a:t> on 10 </a:t>
            </a:r>
            <a:r>
              <a:rPr lang="tr-TR" sz="1600" dirty="0" err="1"/>
              <a:t>November</a:t>
            </a:r>
            <a:r>
              <a:rPr lang="tr-TR" sz="1600" dirty="0"/>
              <a:t> 1938.</a:t>
            </a:r>
            <a:br>
              <a:rPr lang="tr-TR" sz="1600" dirty="0"/>
            </a:br>
            <a:r>
              <a:rPr lang="tr-TR" sz="1600" dirty="0" err="1"/>
              <a:t>The</a:t>
            </a:r>
            <a:r>
              <a:rPr lang="tr-TR" sz="1600" dirty="0"/>
              <a:t> </a:t>
            </a:r>
            <a:r>
              <a:rPr lang="tr-TR" sz="1600" dirty="0" err="1"/>
              <a:t>health</a:t>
            </a:r>
            <a:r>
              <a:rPr lang="tr-TR" sz="1600" dirty="0"/>
              <a:t> </a:t>
            </a:r>
            <a:r>
              <a:rPr lang="tr-TR" sz="1600" dirty="0" err="1"/>
              <a:t>problems</a:t>
            </a:r>
            <a:r>
              <a:rPr lang="tr-TR" sz="1600" dirty="0"/>
              <a:t> of Mustafa Kemal Atatürk </a:t>
            </a:r>
            <a:r>
              <a:rPr lang="tr-TR" sz="1600" dirty="0" err="1"/>
              <a:t>started</a:t>
            </a:r>
            <a:r>
              <a:rPr lang="tr-TR" sz="1600" dirty="0"/>
              <a:t> </a:t>
            </a:r>
            <a:r>
              <a:rPr lang="tr-TR" sz="1600" dirty="0" err="1"/>
              <a:t>to</a:t>
            </a:r>
            <a:r>
              <a:rPr lang="tr-TR" sz="1600" dirty="0"/>
              <a:t> </a:t>
            </a:r>
            <a:r>
              <a:rPr lang="tr-TR" sz="1600" dirty="0" err="1"/>
              <a:t>become</a:t>
            </a:r>
            <a:r>
              <a:rPr lang="tr-TR" sz="1600" dirty="0"/>
              <a:t> </a:t>
            </a:r>
            <a:r>
              <a:rPr lang="tr-TR" sz="1600" dirty="0" err="1"/>
              <a:t>more</a:t>
            </a:r>
            <a:r>
              <a:rPr lang="tr-TR" sz="1600" dirty="0"/>
              <a:t> </a:t>
            </a:r>
            <a:r>
              <a:rPr lang="tr-TR" sz="1600" dirty="0" err="1"/>
              <a:t>frequent</a:t>
            </a:r>
            <a:r>
              <a:rPr lang="tr-TR" sz="1600" dirty="0"/>
              <a:t> since 1937. </a:t>
            </a:r>
            <a:r>
              <a:rPr lang="tr-TR" sz="1600" dirty="0" err="1"/>
              <a:t>In</a:t>
            </a:r>
            <a:r>
              <a:rPr lang="tr-TR" sz="1600" dirty="0"/>
              <a:t> </a:t>
            </a:r>
            <a:r>
              <a:rPr lang="tr-TR" sz="1600" dirty="0" err="1"/>
              <a:t>the</a:t>
            </a:r>
            <a:r>
              <a:rPr lang="tr-TR" sz="1600" dirty="0"/>
              <a:t> </a:t>
            </a:r>
            <a:r>
              <a:rPr lang="tr-TR" sz="1600" dirty="0" err="1"/>
              <a:t>early</a:t>
            </a:r>
            <a:r>
              <a:rPr lang="tr-TR" sz="1600" dirty="0"/>
              <a:t> </a:t>
            </a:r>
            <a:r>
              <a:rPr lang="tr-TR" sz="1600" dirty="0" err="1"/>
              <a:t>days</a:t>
            </a:r>
            <a:r>
              <a:rPr lang="tr-TR" sz="1600" dirty="0"/>
              <a:t> of 1938, </a:t>
            </a:r>
            <a:r>
              <a:rPr lang="tr-TR" sz="1600" dirty="0" err="1"/>
              <a:t>the</a:t>
            </a:r>
            <a:r>
              <a:rPr lang="tr-TR" sz="1600" dirty="0"/>
              <a:t> </a:t>
            </a:r>
            <a:r>
              <a:rPr lang="tr-TR" sz="1600" dirty="0" err="1"/>
              <a:t>year</a:t>
            </a:r>
            <a:r>
              <a:rPr lang="tr-TR" sz="1600" dirty="0"/>
              <a:t> of his </a:t>
            </a:r>
            <a:r>
              <a:rPr lang="tr-TR" sz="1600" dirty="0" err="1"/>
              <a:t>death</a:t>
            </a:r>
            <a:r>
              <a:rPr lang="tr-TR" sz="1600" dirty="0"/>
              <a:t>, Mustafa Kemal Atatürk </a:t>
            </a:r>
            <a:r>
              <a:rPr lang="tr-TR" sz="1600" dirty="0" err="1"/>
              <a:t>was</a:t>
            </a:r>
            <a:r>
              <a:rPr lang="tr-TR" sz="1600" dirty="0"/>
              <a:t> </a:t>
            </a:r>
            <a:r>
              <a:rPr lang="tr-TR" sz="1600" dirty="0" err="1"/>
              <a:t>diagnosed</a:t>
            </a:r>
            <a:r>
              <a:rPr lang="tr-TR" sz="1600" dirty="0"/>
              <a:t> </a:t>
            </a:r>
            <a:r>
              <a:rPr lang="tr-TR" sz="1600" dirty="0" err="1"/>
              <a:t>with</a:t>
            </a:r>
            <a:r>
              <a:rPr lang="tr-TR" sz="1600" dirty="0"/>
              <a:t> </a:t>
            </a:r>
            <a:r>
              <a:rPr lang="tr-TR" sz="1600" dirty="0" err="1"/>
              <a:t>cirrhosis</a:t>
            </a:r>
            <a:r>
              <a:rPr lang="tr-TR" sz="1600" dirty="0"/>
              <a:t>. </a:t>
            </a:r>
            <a:r>
              <a:rPr lang="tr-TR" sz="1600" dirty="0" err="1"/>
              <a:t>In</a:t>
            </a:r>
            <a:r>
              <a:rPr lang="tr-TR" sz="1600" dirty="0"/>
              <a:t> </a:t>
            </a:r>
            <a:r>
              <a:rPr lang="tr-TR" sz="1600" dirty="0" err="1"/>
              <a:t>addition</a:t>
            </a:r>
            <a:r>
              <a:rPr lang="tr-TR" sz="1600" dirty="0"/>
              <a:t> </a:t>
            </a:r>
            <a:r>
              <a:rPr lang="tr-TR" sz="1600" dirty="0" err="1"/>
              <a:t>to</a:t>
            </a:r>
            <a:r>
              <a:rPr lang="tr-TR" sz="1600" dirty="0"/>
              <a:t> </a:t>
            </a:r>
            <a:r>
              <a:rPr lang="tr-TR" sz="1600" dirty="0" err="1"/>
              <a:t>Turkish</a:t>
            </a:r>
            <a:r>
              <a:rPr lang="tr-TR" sz="1600" dirty="0"/>
              <a:t> </a:t>
            </a:r>
            <a:r>
              <a:rPr lang="tr-TR" sz="1600" dirty="0" err="1"/>
              <a:t>doctors</a:t>
            </a:r>
            <a:r>
              <a:rPr lang="tr-TR" sz="1600" dirty="0"/>
              <a:t>, </a:t>
            </a:r>
            <a:r>
              <a:rPr lang="tr-TR" sz="1600" dirty="0" err="1"/>
              <a:t>specialist</a:t>
            </a:r>
            <a:r>
              <a:rPr lang="tr-TR" sz="1600" dirty="0"/>
              <a:t> </a:t>
            </a:r>
            <a:r>
              <a:rPr lang="tr-TR" sz="1600" dirty="0" err="1"/>
              <a:t>doctors</a:t>
            </a:r>
            <a:r>
              <a:rPr lang="tr-TR" sz="1600" dirty="0"/>
              <a:t> </a:t>
            </a:r>
            <a:r>
              <a:rPr lang="tr-TR" sz="1600" dirty="0" err="1"/>
              <a:t>from</a:t>
            </a:r>
            <a:r>
              <a:rPr lang="tr-TR" sz="1600" dirty="0"/>
              <a:t> </a:t>
            </a:r>
            <a:r>
              <a:rPr lang="tr-TR" sz="1600" dirty="0" err="1"/>
              <a:t>Europe</a:t>
            </a:r>
            <a:r>
              <a:rPr lang="tr-TR" sz="1600" dirty="0"/>
              <a:t> </a:t>
            </a:r>
            <a:r>
              <a:rPr lang="tr-TR" sz="1600" dirty="0" err="1"/>
              <a:t>were</a:t>
            </a:r>
            <a:r>
              <a:rPr lang="tr-TR" sz="1600" dirty="0"/>
              <a:t> </a:t>
            </a:r>
            <a:r>
              <a:rPr lang="tr-TR" sz="1600" dirty="0" err="1"/>
              <a:t>brought</a:t>
            </a:r>
            <a:r>
              <a:rPr lang="tr-TR" sz="1600" dirty="0"/>
              <a:t> in </a:t>
            </a:r>
            <a:r>
              <a:rPr lang="tr-TR" sz="1600" dirty="0" err="1"/>
              <a:t>and</a:t>
            </a:r>
            <a:r>
              <a:rPr lang="tr-TR" sz="1600" dirty="0"/>
              <a:t> </a:t>
            </a:r>
            <a:r>
              <a:rPr lang="tr-TR" sz="1600" dirty="0" err="1"/>
              <a:t>treatment</a:t>
            </a:r>
            <a:r>
              <a:rPr lang="tr-TR" sz="1600" dirty="0"/>
              <a:t> </a:t>
            </a:r>
            <a:r>
              <a:rPr lang="tr-TR" sz="1600" dirty="0" err="1"/>
              <a:t>was</a:t>
            </a:r>
            <a:r>
              <a:rPr lang="tr-TR" sz="1600" dirty="0"/>
              <a:t> </a:t>
            </a:r>
            <a:r>
              <a:rPr lang="tr-TR" sz="1600" dirty="0" err="1"/>
              <a:t>started</a:t>
            </a:r>
            <a:r>
              <a:rPr lang="tr-TR" sz="1600" dirty="0"/>
              <a:t> </a:t>
            </a:r>
            <a:r>
              <a:rPr lang="tr-TR" sz="1600" dirty="0" err="1"/>
              <a:t>for</a:t>
            </a:r>
            <a:r>
              <a:rPr lang="tr-TR" sz="1600" dirty="0"/>
              <a:t> Mustafa Kemal Atatürk.</a:t>
            </a:r>
            <a:br>
              <a:rPr lang="tr-TR" sz="1600" dirty="0"/>
            </a:br>
            <a:r>
              <a:rPr lang="tr-TR" sz="1600" dirty="0"/>
              <a:t>On 1 </a:t>
            </a:r>
            <a:r>
              <a:rPr lang="tr-TR" sz="1600" dirty="0" err="1"/>
              <a:t>November</a:t>
            </a:r>
            <a:r>
              <a:rPr lang="tr-TR" sz="1600" dirty="0"/>
              <a:t> 1938 he </a:t>
            </a:r>
            <a:r>
              <a:rPr lang="tr-TR" sz="1600" dirty="0" err="1"/>
              <a:t>was</a:t>
            </a:r>
            <a:r>
              <a:rPr lang="tr-TR" sz="1600" dirty="0"/>
              <a:t> </a:t>
            </a:r>
            <a:r>
              <a:rPr lang="tr-TR" sz="1600" dirty="0" err="1"/>
              <a:t>unable</a:t>
            </a:r>
            <a:r>
              <a:rPr lang="tr-TR" sz="1600" dirty="0"/>
              <a:t> </a:t>
            </a:r>
            <a:r>
              <a:rPr lang="tr-TR" sz="1600" dirty="0" err="1"/>
              <a:t>to</a:t>
            </a:r>
            <a:r>
              <a:rPr lang="tr-TR" sz="1600" dirty="0"/>
              <a:t> </a:t>
            </a:r>
            <a:r>
              <a:rPr lang="tr-TR" sz="1600" dirty="0" err="1"/>
              <a:t>attend</a:t>
            </a:r>
            <a:r>
              <a:rPr lang="tr-TR" sz="1600" dirty="0"/>
              <a:t> </a:t>
            </a:r>
            <a:r>
              <a:rPr lang="tr-TR" sz="1600" dirty="0" err="1"/>
              <a:t>due</a:t>
            </a:r>
            <a:r>
              <a:rPr lang="tr-TR" sz="1600" dirty="0"/>
              <a:t> </a:t>
            </a:r>
            <a:r>
              <a:rPr lang="tr-TR" sz="1600" dirty="0" err="1"/>
              <a:t>to</a:t>
            </a:r>
            <a:r>
              <a:rPr lang="tr-TR" sz="1600" dirty="0"/>
              <a:t> </a:t>
            </a:r>
            <a:r>
              <a:rPr lang="tr-TR" sz="1600" dirty="0" err="1"/>
              <a:t>illness</a:t>
            </a:r>
            <a:r>
              <a:rPr lang="tr-TR" sz="1600" dirty="0"/>
              <a:t> </a:t>
            </a:r>
            <a:r>
              <a:rPr lang="tr-TR" sz="1600" dirty="0" err="1"/>
              <a:t>the</a:t>
            </a:r>
            <a:r>
              <a:rPr lang="tr-TR" sz="1600" dirty="0"/>
              <a:t> </a:t>
            </a:r>
            <a:r>
              <a:rPr lang="tr-TR" sz="1600" dirty="0" err="1"/>
              <a:t>opening</a:t>
            </a:r>
            <a:r>
              <a:rPr lang="tr-TR" sz="1600" dirty="0"/>
              <a:t> of </a:t>
            </a:r>
            <a:r>
              <a:rPr lang="tr-TR" sz="1600" dirty="0" err="1"/>
              <a:t>the</a:t>
            </a:r>
            <a:r>
              <a:rPr lang="tr-TR" sz="1600" dirty="0"/>
              <a:t> Grand </a:t>
            </a:r>
            <a:r>
              <a:rPr lang="tr-TR" sz="1600" dirty="0" err="1"/>
              <a:t>National</a:t>
            </a:r>
            <a:r>
              <a:rPr lang="tr-TR" sz="1600" dirty="0"/>
              <a:t> </a:t>
            </a:r>
            <a:r>
              <a:rPr lang="tr-TR" sz="1600" dirty="0" err="1"/>
              <a:t>Assembly</a:t>
            </a:r>
            <a:r>
              <a:rPr lang="tr-TR" sz="1600" dirty="0"/>
              <a:t> of </a:t>
            </a:r>
            <a:r>
              <a:rPr lang="tr-TR" sz="1600" dirty="0" err="1"/>
              <a:t>Turkey</a:t>
            </a:r>
            <a:r>
              <a:rPr lang="tr-TR" sz="1600" dirty="0"/>
              <a:t>.</a:t>
            </a:r>
            <a:br>
              <a:rPr lang="tr-TR" sz="1600" dirty="0"/>
            </a:br>
            <a:r>
              <a:rPr lang="tr-TR" sz="1600" dirty="0" err="1"/>
              <a:t>Unfortunately</a:t>
            </a:r>
            <a:r>
              <a:rPr lang="tr-TR" sz="1600" dirty="0"/>
              <a:t>, Mustafa Kemal Atatürk, </a:t>
            </a:r>
            <a:r>
              <a:rPr lang="tr-TR" sz="1600" dirty="0" err="1"/>
              <a:t>who</a:t>
            </a:r>
            <a:r>
              <a:rPr lang="tr-TR" sz="1600" dirty="0"/>
              <a:t> </a:t>
            </a:r>
            <a:r>
              <a:rPr lang="tr-TR" sz="1600" dirty="0" err="1"/>
              <a:t>could</a:t>
            </a:r>
            <a:r>
              <a:rPr lang="tr-TR" sz="1600" dirty="0"/>
              <a:t> not </a:t>
            </a:r>
            <a:r>
              <a:rPr lang="tr-TR" sz="1600" dirty="0" err="1"/>
              <a:t>respond</a:t>
            </a:r>
            <a:r>
              <a:rPr lang="tr-TR" sz="1600" dirty="0"/>
              <a:t> </a:t>
            </a:r>
            <a:r>
              <a:rPr lang="tr-TR" sz="1600" dirty="0" err="1"/>
              <a:t>to</a:t>
            </a:r>
            <a:r>
              <a:rPr lang="tr-TR" sz="1600" dirty="0"/>
              <a:t> </a:t>
            </a:r>
            <a:r>
              <a:rPr lang="tr-TR" sz="1600" dirty="0" err="1"/>
              <a:t>the</a:t>
            </a:r>
            <a:r>
              <a:rPr lang="tr-TR" sz="1600" dirty="0"/>
              <a:t> </a:t>
            </a:r>
            <a:r>
              <a:rPr lang="tr-TR" sz="1600" dirty="0" err="1"/>
              <a:t>treatments</a:t>
            </a:r>
            <a:r>
              <a:rPr lang="tr-TR" sz="1600" dirty="0"/>
              <a:t> </a:t>
            </a:r>
            <a:r>
              <a:rPr lang="tr-TR" sz="1600" dirty="0" err="1"/>
              <a:t>applied</a:t>
            </a:r>
            <a:r>
              <a:rPr lang="tr-TR" sz="1600" dirty="0"/>
              <a:t>, </a:t>
            </a:r>
            <a:r>
              <a:rPr lang="tr-TR" sz="1600" dirty="0" err="1"/>
              <a:t>died</a:t>
            </a:r>
            <a:r>
              <a:rPr lang="tr-TR" sz="1600" dirty="0"/>
              <a:t> on </a:t>
            </a:r>
            <a:r>
              <a:rPr lang="tr-TR" sz="1600" dirty="0" err="1"/>
              <a:t>Thursday</a:t>
            </a:r>
            <a:r>
              <a:rPr lang="tr-TR" sz="1600" dirty="0"/>
              <a:t>, </a:t>
            </a:r>
            <a:r>
              <a:rPr lang="tr-TR" sz="1600" dirty="0" err="1"/>
              <a:t>November</a:t>
            </a:r>
            <a:r>
              <a:rPr lang="tr-TR" sz="1600" dirty="0"/>
              <a:t> 10, 1938, at 09:05 in </a:t>
            </a:r>
            <a:r>
              <a:rPr lang="tr-TR" sz="1600" dirty="0" err="1"/>
              <a:t>the</a:t>
            </a:r>
            <a:r>
              <a:rPr lang="tr-TR" sz="1600" dirty="0"/>
              <a:t> </a:t>
            </a:r>
            <a:r>
              <a:rPr lang="tr-TR" sz="1600" dirty="0" err="1"/>
              <a:t>morning</a:t>
            </a:r>
            <a:r>
              <a:rPr lang="tr-TR" sz="1600" dirty="0"/>
              <a:t> at Dolmabahçe </a:t>
            </a:r>
            <a:r>
              <a:rPr lang="tr-TR" sz="1600" dirty="0" err="1"/>
              <a:t>Palace</a:t>
            </a:r>
            <a:r>
              <a:rPr lang="tr-TR" sz="1600" dirty="0"/>
              <a:t>, </a:t>
            </a:r>
            <a:r>
              <a:rPr lang="tr-TR" sz="1600" dirty="0" err="1"/>
              <a:t>located</a:t>
            </a:r>
            <a:r>
              <a:rPr lang="tr-TR" sz="1600" dirty="0"/>
              <a:t> in </a:t>
            </a:r>
            <a:r>
              <a:rPr lang="tr-TR" sz="1600" dirty="0" err="1"/>
              <a:t>the</a:t>
            </a:r>
            <a:r>
              <a:rPr lang="tr-TR" sz="1600" dirty="0"/>
              <a:t> </a:t>
            </a:r>
            <a:r>
              <a:rPr lang="tr-TR" sz="1600" dirty="0" err="1"/>
              <a:t>borders</a:t>
            </a:r>
            <a:r>
              <a:rPr lang="tr-TR" sz="1600" dirty="0"/>
              <a:t> of Beşiktaş </a:t>
            </a:r>
            <a:r>
              <a:rPr lang="tr-TR" sz="1600" dirty="0" err="1"/>
              <a:t>district</a:t>
            </a:r>
            <a:r>
              <a:rPr lang="tr-TR" sz="1600" dirty="0"/>
              <a:t> of </a:t>
            </a:r>
            <a:r>
              <a:rPr lang="tr-TR" sz="1600" dirty="0" err="1"/>
              <a:t>Istanbul</a:t>
            </a:r>
            <a:r>
              <a:rPr lang="tr-TR" sz="1600" dirty="0"/>
              <a:t>.</a:t>
            </a:r>
          </a:p>
        </p:txBody>
      </p:sp>
      <p:pic>
        <p:nvPicPr>
          <p:cNvPr id="4" name="3 İçerik Yer Tutucusu" descr="11.jpg"/>
          <p:cNvPicPr>
            <a:picLocks noGrp="1" noChangeAspect="1"/>
          </p:cNvPicPr>
          <p:nvPr>
            <p:ph idx="1"/>
          </p:nvPr>
        </p:nvPicPr>
        <p:blipFill>
          <a:blip r:embed="rId2" cstate="print"/>
          <a:stretch>
            <a:fillRect/>
          </a:stretch>
        </p:blipFill>
        <p:spPr>
          <a:xfrm>
            <a:off x="1785918" y="642918"/>
            <a:ext cx="5671533" cy="3131322"/>
          </a:xfrm>
        </p:spPr>
      </p:pic>
    </p:spTree>
    <p:extLst>
      <p:ext uri="{BB962C8B-B14F-4D97-AF65-F5344CB8AC3E}">
        <p14:creationId xmlns:p14="http://schemas.microsoft.com/office/powerpoint/2010/main" val="3018124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Dikdörtgen"/>
          <p:cNvSpPr/>
          <p:nvPr/>
        </p:nvSpPr>
        <p:spPr>
          <a:xfrm>
            <a:off x="428596" y="3714752"/>
            <a:ext cx="8286808" cy="2893100"/>
          </a:xfrm>
          <a:prstGeom prst="rect">
            <a:avLst/>
          </a:prstGeom>
        </p:spPr>
        <p:txBody>
          <a:bodyPr wrap="square">
            <a:spAutoFit/>
          </a:bodyPr>
          <a:lstStyle/>
          <a:p>
            <a:r>
              <a:rPr lang="tr-TR" sz="1400" dirty="0"/>
              <a:t>On </a:t>
            </a:r>
            <a:r>
              <a:rPr lang="tr-TR" sz="1400" dirty="0" err="1"/>
              <a:t>November</a:t>
            </a:r>
            <a:r>
              <a:rPr lang="tr-TR" sz="1400" dirty="0"/>
              <a:t> 16, 1938, </a:t>
            </a:r>
            <a:r>
              <a:rPr lang="tr-TR" sz="1400" dirty="0" err="1"/>
              <a:t>the</a:t>
            </a:r>
            <a:r>
              <a:rPr lang="tr-TR" sz="1400" dirty="0"/>
              <a:t> </a:t>
            </a:r>
            <a:r>
              <a:rPr lang="tr-TR" sz="1400" dirty="0" err="1"/>
              <a:t>coffin</a:t>
            </a:r>
            <a:r>
              <a:rPr lang="tr-TR" sz="1400" dirty="0"/>
              <a:t> of Mustafa Kemal Atatürk </a:t>
            </a:r>
            <a:r>
              <a:rPr lang="tr-TR" sz="1400" dirty="0" err="1"/>
              <a:t>was</a:t>
            </a:r>
            <a:r>
              <a:rPr lang="tr-TR" sz="1400" dirty="0"/>
              <a:t> </a:t>
            </a:r>
            <a:r>
              <a:rPr lang="tr-TR" sz="1400" dirty="0" err="1"/>
              <a:t>placed</a:t>
            </a:r>
            <a:r>
              <a:rPr lang="tr-TR" sz="1400" dirty="0"/>
              <a:t> on a </a:t>
            </a:r>
            <a:r>
              <a:rPr lang="tr-TR" sz="1400" dirty="0" err="1"/>
              <a:t>catafalk</a:t>
            </a:r>
            <a:r>
              <a:rPr lang="tr-TR" sz="1400" dirty="0"/>
              <a:t> </a:t>
            </a:r>
            <a:r>
              <a:rPr lang="tr-TR" sz="1400" dirty="0" err="1"/>
              <a:t>covered</a:t>
            </a:r>
            <a:r>
              <a:rPr lang="tr-TR" sz="1400" dirty="0"/>
              <a:t> </a:t>
            </a:r>
            <a:r>
              <a:rPr lang="tr-TR" sz="1400" dirty="0" err="1"/>
              <a:t>with</a:t>
            </a:r>
            <a:r>
              <a:rPr lang="tr-TR" sz="1400" dirty="0"/>
              <a:t> </a:t>
            </a:r>
            <a:r>
              <a:rPr lang="tr-TR" sz="1400" dirty="0" err="1"/>
              <a:t>the</a:t>
            </a:r>
            <a:r>
              <a:rPr lang="tr-TR" sz="1400" dirty="0"/>
              <a:t> </a:t>
            </a:r>
            <a:r>
              <a:rPr lang="tr-TR" sz="1400" dirty="0" err="1"/>
              <a:t>Turkish</a:t>
            </a:r>
            <a:r>
              <a:rPr lang="tr-TR" sz="1400" dirty="0"/>
              <a:t> </a:t>
            </a:r>
            <a:r>
              <a:rPr lang="tr-TR" sz="1400" dirty="0" err="1"/>
              <a:t>flag</a:t>
            </a:r>
            <a:r>
              <a:rPr lang="tr-TR" sz="1400" dirty="0"/>
              <a:t> </a:t>
            </a:r>
            <a:r>
              <a:rPr lang="tr-TR" sz="1400" dirty="0" err="1"/>
              <a:t>and</a:t>
            </a:r>
            <a:r>
              <a:rPr lang="tr-TR" sz="1400" dirty="0"/>
              <a:t> </a:t>
            </a:r>
            <a:r>
              <a:rPr lang="tr-TR" sz="1400" dirty="0" err="1"/>
              <a:t>placed</a:t>
            </a:r>
            <a:r>
              <a:rPr lang="tr-TR" sz="1400" dirty="0"/>
              <a:t> in </a:t>
            </a:r>
            <a:r>
              <a:rPr lang="tr-TR" sz="1400" dirty="0" err="1"/>
              <a:t>the</a:t>
            </a:r>
            <a:r>
              <a:rPr lang="tr-TR" sz="1400" dirty="0"/>
              <a:t> </a:t>
            </a:r>
            <a:r>
              <a:rPr lang="tr-TR" sz="1400" dirty="0" err="1"/>
              <a:t>big</a:t>
            </a:r>
            <a:r>
              <a:rPr lang="tr-TR" sz="1400" dirty="0"/>
              <a:t> </a:t>
            </a:r>
            <a:r>
              <a:rPr lang="tr-TR" sz="1400" dirty="0" err="1"/>
              <a:t>ceremony</a:t>
            </a:r>
            <a:r>
              <a:rPr lang="tr-TR" sz="1400" dirty="0"/>
              <a:t> </a:t>
            </a:r>
            <a:r>
              <a:rPr lang="tr-TR" sz="1400" dirty="0" err="1"/>
              <a:t>hall</a:t>
            </a:r>
            <a:r>
              <a:rPr lang="tr-TR" sz="1400" dirty="0"/>
              <a:t> in Dolmabahçe </a:t>
            </a:r>
            <a:r>
              <a:rPr lang="tr-TR" sz="1400" dirty="0" err="1"/>
              <a:t>Palace</a:t>
            </a:r>
            <a:r>
              <a:rPr lang="tr-TR" sz="1400" dirty="0"/>
              <a:t>. </a:t>
            </a:r>
            <a:r>
              <a:rPr lang="tr-TR" sz="1400" dirty="0" err="1"/>
              <a:t>Everyone</a:t>
            </a:r>
            <a:r>
              <a:rPr lang="tr-TR" sz="1400" dirty="0"/>
              <a:t> </a:t>
            </a:r>
            <a:r>
              <a:rPr lang="tr-TR" sz="1400" dirty="0" err="1"/>
              <a:t>who</a:t>
            </a:r>
            <a:r>
              <a:rPr lang="tr-TR" sz="1400" dirty="0"/>
              <a:t> </a:t>
            </a:r>
            <a:r>
              <a:rPr lang="tr-TR" sz="1400" dirty="0" err="1"/>
              <a:t>wanted</a:t>
            </a:r>
            <a:r>
              <a:rPr lang="tr-TR" sz="1400" dirty="0"/>
              <a:t> </a:t>
            </a:r>
            <a:r>
              <a:rPr lang="tr-TR" sz="1400" dirty="0" err="1"/>
              <a:t>to</a:t>
            </a:r>
            <a:r>
              <a:rPr lang="tr-TR" sz="1400" dirty="0"/>
              <a:t> </a:t>
            </a:r>
            <a:r>
              <a:rPr lang="tr-TR" sz="1400" dirty="0" err="1"/>
              <a:t>see</a:t>
            </a:r>
            <a:r>
              <a:rPr lang="tr-TR" sz="1400" dirty="0"/>
              <a:t> </a:t>
            </a:r>
            <a:r>
              <a:rPr lang="tr-TR" sz="1400" dirty="0" err="1"/>
              <a:t>him</a:t>
            </a:r>
            <a:r>
              <a:rPr lang="tr-TR" sz="1400" dirty="0"/>
              <a:t> </a:t>
            </a:r>
            <a:r>
              <a:rPr lang="tr-TR" sz="1400" dirty="0" err="1"/>
              <a:t>for</a:t>
            </a:r>
            <a:r>
              <a:rPr lang="tr-TR" sz="1400" dirty="0"/>
              <a:t> </a:t>
            </a:r>
            <a:r>
              <a:rPr lang="tr-TR" sz="1400" dirty="0" err="1"/>
              <a:t>the</a:t>
            </a:r>
            <a:r>
              <a:rPr lang="tr-TR" sz="1400" dirty="0"/>
              <a:t> </a:t>
            </a:r>
            <a:r>
              <a:rPr lang="tr-TR" sz="1400" dirty="0" err="1"/>
              <a:t>last</a:t>
            </a:r>
            <a:r>
              <a:rPr lang="tr-TR" sz="1400" dirty="0"/>
              <a:t> time </a:t>
            </a:r>
            <a:r>
              <a:rPr lang="tr-TR" sz="1400" dirty="0" err="1"/>
              <a:t>to</a:t>
            </a:r>
            <a:r>
              <a:rPr lang="tr-TR" sz="1400" dirty="0"/>
              <a:t> </a:t>
            </a:r>
            <a:r>
              <a:rPr lang="tr-TR" sz="1400" dirty="0" err="1"/>
              <a:t>come</a:t>
            </a:r>
            <a:r>
              <a:rPr lang="tr-TR" sz="1400" dirty="0"/>
              <a:t> </a:t>
            </a:r>
            <a:r>
              <a:rPr lang="tr-TR" sz="1400" dirty="0" err="1"/>
              <a:t>to</a:t>
            </a:r>
            <a:r>
              <a:rPr lang="tr-TR" sz="1400" dirty="0"/>
              <a:t> Dolmabahçe </a:t>
            </a:r>
            <a:r>
              <a:rPr lang="tr-TR" sz="1400" dirty="0" err="1"/>
              <a:t>Palace</a:t>
            </a:r>
            <a:r>
              <a:rPr lang="tr-TR" sz="1400" dirty="0"/>
              <a:t>.</a:t>
            </a:r>
            <a:br>
              <a:rPr lang="tr-TR" sz="1400" dirty="0"/>
            </a:br>
            <a:r>
              <a:rPr lang="tr-TR" sz="1400" dirty="0"/>
              <a:t>His </a:t>
            </a:r>
            <a:r>
              <a:rPr lang="tr-TR" sz="1400" dirty="0" err="1"/>
              <a:t>funeral</a:t>
            </a:r>
            <a:r>
              <a:rPr lang="tr-TR" sz="1400" dirty="0"/>
              <a:t> </a:t>
            </a:r>
            <a:r>
              <a:rPr lang="tr-TR" sz="1400" dirty="0" err="1"/>
              <a:t>was</a:t>
            </a:r>
            <a:r>
              <a:rPr lang="tr-TR" sz="1400" dirty="0"/>
              <a:t> sent </a:t>
            </a:r>
            <a:r>
              <a:rPr lang="tr-TR" sz="1400" dirty="0" err="1"/>
              <a:t>to</a:t>
            </a:r>
            <a:r>
              <a:rPr lang="tr-TR" sz="1400" dirty="0"/>
              <a:t> </a:t>
            </a:r>
            <a:r>
              <a:rPr lang="tr-TR" sz="1400" dirty="0" err="1"/>
              <a:t>the</a:t>
            </a:r>
            <a:r>
              <a:rPr lang="tr-TR" sz="1400" dirty="0"/>
              <a:t> </a:t>
            </a:r>
            <a:r>
              <a:rPr lang="tr-TR" sz="1400" dirty="0" err="1"/>
              <a:t>capital</a:t>
            </a:r>
            <a:r>
              <a:rPr lang="tr-TR" sz="1400" dirty="0"/>
              <a:t> Ankara on 20 </a:t>
            </a:r>
            <a:r>
              <a:rPr lang="tr-TR" sz="1400" dirty="0" err="1"/>
              <a:t>November</a:t>
            </a:r>
            <a:r>
              <a:rPr lang="tr-TR" sz="1400" dirty="0"/>
              <a:t> 1938 </a:t>
            </a:r>
            <a:r>
              <a:rPr lang="tr-TR" sz="1400" dirty="0" err="1"/>
              <a:t>with</a:t>
            </a:r>
            <a:r>
              <a:rPr lang="tr-TR" sz="1400" dirty="0"/>
              <a:t> a </a:t>
            </a:r>
            <a:r>
              <a:rPr lang="tr-TR" sz="1400" dirty="0" err="1"/>
              <a:t>great</a:t>
            </a:r>
            <a:r>
              <a:rPr lang="tr-TR" sz="1400" dirty="0"/>
              <a:t> </a:t>
            </a:r>
            <a:r>
              <a:rPr lang="tr-TR" sz="1400" dirty="0" err="1"/>
              <a:t>ceremony</a:t>
            </a:r>
            <a:r>
              <a:rPr lang="tr-TR" sz="1400" dirty="0"/>
              <a:t>, </a:t>
            </a:r>
            <a:r>
              <a:rPr lang="tr-TR" sz="1400" dirty="0" err="1"/>
              <a:t>pain</a:t>
            </a:r>
            <a:r>
              <a:rPr lang="tr-TR" sz="1400" dirty="0"/>
              <a:t> </a:t>
            </a:r>
            <a:r>
              <a:rPr lang="tr-TR" sz="1400" dirty="0" err="1"/>
              <a:t>and</a:t>
            </a:r>
            <a:r>
              <a:rPr lang="tr-TR" sz="1400" dirty="0"/>
              <a:t> </a:t>
            </a:r>
            <a:r>
              <a:rPr lang="tr-TR" sz="1400" dirty="0" err="1"/>
              <a:t>sadness</a:t>
            </a:r>
            <a:r>
              <a:rPr lang="tr-TR" sz="1400" dirty="0"/>
              <a:t>.</a:t>
            </a:r>
            <a:br>
              <a:rPr lang="tr-TR" sz="1400" dirty="0"/>
            </a:br>
            <a:r>
              <a:rPr lang="tr-TR" sz="1400" dirty="0"/>
              <a:t>His </a:t>
            </a:r>
            <a:r>
              <a:rPr lang="tr-TR" sz="1400" dirty="0" err="1"/>
              <a:t>funeral</a:t>
            </a:r>
            <a:r>
              <a:rPr lang="tr-TR" sz="1400" dirty="0"/>
              <a:t> </a:t>
            </a:r>
            <a:r>
              <a:rPr lang="tr-TR" sz="1400" dirty="0" err="1"/>
              <a:t>was</a:t>
            </a:r>
            <a:r>
              <a:rPr lang="tr-TR" sz="1400" dirty="0"/>
              <a:t> </a:t>
            </a:r>
            <a:r>
              <a:rPr lang="tr-TR" sz="1400" dirty="0" err="1"/>
              <a:t>temporarily</a:t>
            </a:r>
            <a:r>
              <a:rPr lang="tr-TR" sz="1400" dirty="0"/>
              <a:t> </a:t>
            </a:r>
            <a:r>
              <a:rPr lang="tr-TR" sz="1400" dirty="0" err="1"/>
              <a:t>taken</a:t>
            </a:r>
            <a:r>
              <a:rPr lang="tr-TR" sz="1400" dirty="0"/>
              <a:t> </a:t>
            </a:r>
            <a:r>
              <a:rPr lang="tr-TR" sz="1400" dirty="0" err="1"/>
              <a:t>to</a:t>
            </a:r>
            <a:r>
              <a:rPr lang="tr-TR" sz="1400" dirty="0"/>
              <a:t> Ankara </a:t>
            </a:r>
            <a:r>
              <a:rPr lang="tr-TR" sz="1400" dirty="0" err="1"/>
              <a:t>Ethnography</a:t>
            </a:r>
            <a:r>
              <a:rPr lang="tr-TR" sz="1400" dirty="0"/>
              <a:t> </a:t>
            </a:r>
            <a:r>
              <a:rPr lang="tr-TR" sz="1400" dirty="0" err="1"/>
              <a:t>Museum</a:t>
            </a:r>
            <a:r>
              <a:rPr lang="tr-TR" sz="1400" dirty="0"/>
              <a:t> </a:t>
            </a:r>
            <a:r>
              <a:rPr lang="tr-TR" sz="1400" dirty="0" err="1"/>
              <a:t>with</a:t>
            </a:r>
            <a:r>
              <a:rPr lang="tr-TR" sz="1400" dirty="0"/>
              <a:t> a </a:t>
            </a:r>
            <a:r>
              <a:rPr lang="tr-TR" sz="1400" dirty="0" err="1"/>
              <a:t>magnificent</a:t>
            </a:r>
            <a:r>
              <a:rPr lang="tr-TR" sz="1400" dirty="0"/>
              <a:t> </a:t>
            </a:r>
            <a:r>
              <a:rPr lang="tr-TR" sz="1400" dirty="0" err="1"/>
              <a:t>ceremony</a:t>
            </a:r>
            <a:r>
              <a:rPr lang="tr-TR" sz="1400" dirty="0"/>
              <a:t> </a:t>
            </a:r>
            <a:r>
              <a:rPr lang="tr-TR" sz="1400" dirty="0" err="1"/>
              <a:t>held</a:t>
            </a:r>
            <a:r>
              <a:rPr lang="tr-TR" sz="1400" dirty="0"/>
              <a:t> in Ankara on </a:t>
            </a:r>
            <a:r>
              <a:rPr lang="tr-TR" sz="1400" dirty="0" err="1"/>
              <a:t>November</a:t>
            </a:r>
            <a:r>
              <a:rPr lang="tr-TR" sz="1400" dirty="0"/>
              <a:t> 21, 1938.</a:t>
            </a:r>
            <a:br>
              <a:rPr lang="tr-TR" sz="1400" dirty="0"/>
            </a:br>
            <a:r>
              <a:rPr lang="tr-TR" sz="1400" dirty="0" err="1"/>
              <a:t>In</a:t>
            </a:r>
            <a:r>
              <a:rPr lang="tr-TR" sz="1400" dirty="0"/>
              <a:t> </a:t>
            </a:r>
            <a:r>
              <a:rPr lang="tr-TR" sz="1400" dirty="0" err="1"/>
              <a:t>addition</a:t>
            </a:r>
            <a:r>
              <a:rPr lang="tr-TR" sz="1400" dirty="0"/>
              <a:t> </a:t>
            </a:r>
            <a:r>
              <a:rPr lang="tr-TR" sz="1400" dirty="0" err="1"/>
              <a:t>to</a:t>
            </a:r>
            <a:r>
              <a:rPr lang="tr-TR" sz="1400" dirty="0"/>
              <a:t> </a:t>
            </a:r>
            <a:r>
              <a:rPr lang="tr-TR" sz="1400" dirty="0" err="1"/>
              <a:t>the</a:t>
            </a:r>
            <a:r>
              <a:rPr lang="tr-TR" sz="1400" dirty="0"/>
              <a:t> </a:t>
            </a:r>
            <a:r>
              <a:rPr lang="tr-TR" sz="1400" dirty="0" err="1"/>
              <a:t>community</a:t>
            </a:r>
            <a:r>
              <a:rPr lang="tr-TR" sz="1400" dirty="0"/>
              <a:t> </a:t>
            </a:r>
            <a:r>
              <a:rPr lang="tr-TR" sz="1400" dirty="0" err="1"/>
              <a:t>and</a:t>
            </a:r>
            <a:r>
              <a:rPr lang="tr-TR" sz="1400" dirty="0"/>
              <a:t> </a:t>
            </a:r>
            <a:r>
              <a:rPr lang="tr-TR" sz="1400" dirty="0" err="1"/>
              <a:t>important</a:t>
            </a:r>
            <a:r>
              <a:rPr lang="tr-TR" sz="1400" dirty="0"/>
              <a:t> </a:t>
            </a:r>
            <a:r>
              <a:rPr lang="tr-TR" sz="1400" dirty="0" err="1"/>
              <a:t>Turkish</a:t>
            </a:r>
            <a:r>
              <a:rPr lang="tr-TR" sz="1400" dirty="0"/>
              <a:t> </a:t>
            </a:r>
            <a:r>
              <a:rPr lang="tr-TR" sz="1400" dirty="0" err="1"/>
              <a:t>names</a:t>
            </a:r>
            <a:r>
              <a:rPr lang="tr-TR" sz="1400" dirty="0"/>
              <a:t>, </a:t>
            </a:r>
            <a:r>
              <a:rPr lang="tr-TR" sz="1400" dirty="0" err="1"/>
              <a:t>there</a:t>
            </a:r>
            <a:r>
              <a:rPr lang="tr-TR" sz="1400" dirty="0"/>
              <a:t> </a:t>
            </a:r>
            <a:r>
              <a:rPr lang="tr-TR" sz="1400" dirty="0" err="1"/>
              <a:t>were</a:t>
            </a:r>
            <a:r>
              <a:rPr lang="tr-TR" sz="1400" dirty="0"/>
              <a:t> </a:t>
            </a:r>
            <a:r>
              <a:rPr lang="tr-TR" sz="1400" dirty="0" err="1"/>
              <a:t>many</a:t>
            </a:r>
            <a:r>
              <a:rPr lang="tr-TR" sz="1400" dirty="0"/>
              <a:t> </a:t>
            </a:r>
            <a:r>
              <a:rPr lang="tr-TR" sz="1400" dirty="0" err="1"/>
              <a:t>foreign</a:t>
            </a:r>
            <a:r>
              <a:rPr lang="tr-TR" sz="1400" dirty="0"/>
              <a:t> </a:t>
            </a:r>
            <a:r>
              <a:rPr lang="tr-TR" sz="1400" dirty="0" err="1"/>
              <a:t>troops</a:t>
            </a:r>
            <a:r>
              <a:rPr lang="tr-TR" sz="1400" dirty="0"/>
              <a:t> </a:t>
            </a:r>
            <a:r>
              <a:rPr lang="tr-TR" sz="1400" dirty="0" err="1"/>
              <a:t>from</a:t>
            </a:r>
            <a:r>
              <a:rPr lang="tr-TR" sz="1400" dirty="0"/>
              <a:t> </a:t>
            </a:r>
            <a:r>
              <a:rPr lang="tr-TR" sz="1400" dirty="0" err="1"/>
              <a:t>all</a:t>
            </a:r>
            <a:r>
              <a:rPr lang="tr-TR" sz="1400" dirty="0"/>
              <a:t> </a:t>
            </a:r>
            <a:r>
              <a:rPr lang="tr-TR" sz="1400" dirty="0" err="1"/>
              <a:t>over</a:t>
            </a:r>
            <a:r>
              <a:rPr lang="tr-TR" sz="1400" dirty="0"/>
              <a:t> </a:t>
            </a:r>
            <a:r>
              <a:rPr lang="tr-TR" sz="1400" dirty="0" err="1"/>
              <a:t>the</a:t>
            </a:r>
            <a:r>
              <a:rPr lang="tr-TR" sz="1400" dirty="0"/>
              <a:t> </a:t>
            </a:r>
            <a:r>
              <a:rPr lang="tr-TR" sz="1400" dirty="0" err="1"/>
              <a:t>world</a:t>
            </a:r>
            <a:r>
              <a:rPr lang="tr-TR" sz="1400" dirty="0"/>
              <a:t>.</a:t>
            </a:r>
            <a:br>
              <a:rPr lang="tr-TR" sz="1400" dirty="0"/>
            </a:br>
            <a:r>
              <a:rPr lang="tr-TR" sz="1400" dirty="0"/>
              <a:t>Anıtkabir </a:t>
            </a:r>
            <a:r>
              <a:rPr lang="tr-TR" sz="1400" dirty="0" err="1"/>
              <a:t>which</a:t>
            </a:r>
            <a:r>
              <a:rPr lang="tr-TR" sz="1400" dirty="0"/>
              <a:t> is </a:t>
            </a:r>
            <a:r>
              <a:rPr lang="tr-TR" sz="1400" dirty="0" err="1"/>
              <a:t>located</a:t>
            </a:r>
            <a:r>
              <a:rPr lang="tr-TR" sz="1400" dirty="0"/>
              <a:t> in Ankara, </a:t>
            </a:r>
            <a:r>
              <a:rPr lang="tr-TR" sz="1400" dirty="0" err="1"/>
              <a:t>the</a:t>
            </a:r>
            <a:r>
              <a:rPr lang="tr-TR" sz="1400" dirty="0"/>
              <a:t> </a:t>
            </a:r>
            <a:r>
              <a:rPr lang="tr-TR" sz="1400" dirty="0" err="1"/>
              <a:t>capital</a:t>
            </a:r>
            <a:r>
              <a:rPr lang="tr-TR" sz="1400" dirty="0"/>
              <a:t> of </a:t>
            </a:r>
            <a:r>
              <a:rPr lang="tr-TR" sz="1400" dirty="0" err="1"/>
              <a:t>the</a:t>
            </a:r>
            <a:r>
              <a:rPr lang="tr-TR" sz="1400" dirty="0"/>
              <a:t> </a:t>
            </a:r>
            <a:r>
              <a:rPr lang="tr-TR" sz="1400" dirty="0" err="1"/>
              <a:t>Republic</a:t>
            </a:r>
            <a:r>
              <a:rPr lang="tr-TR" sz="1400" dirty="0"/>
              <a:t> of </a:t>
            </a:r>
            <a:r>
              <a:rPr lang="tr-TR" sz="1400" dirty="0" err="1"/>
              <a:t>Turkey</a:t>
            </a:r>
            <a:r>
              <a:rPr lang="tr-TR" sz="1400" dirty="0"/>
              <a:t>, is Mustafa Kemal </a:t>
            </a:r>
            <a:r>
              <a:rPr lang="tr-TR" sz="1400" dirty="0" err="1"/>
              <a:t>Ataturk's</a:t>
            </a:r>
            <a:r>
              <a:rPr lang="tr-TR" sz="1400" dirty="0"/>
              <a:t> </a:t>
            </a:r>
            <a:r>
              <a:rPr lang="tr-TR" sz="1400" dirty="0" err="1"/>
              <a:t>mausoleum</a:t>
            </a:r>
            <a:r>
              <a:rPr lang="tr-TR" sz="1400" dirty="0"/>
              <a:t>.</a:t>
            </a:r>
            <a:br>
              <a:rPr lang="tr-TR" sz="1400" dirty="0"/>
            </a:br>
            <a:r>
              <a:rPr lang="tr-TR" sz="1400" dirty="0"/>
              <a:t>On </a:t>
            </a:r>
            <a:r>
              <a:rPr lang="tr-TR" sz="1400" dirty="0" err="1"/>
              <a:t>November</a:t>
            </a:r>
            <a:r>
              <a:rPr lang="tr-TR" sz="1400" dirty="0"/>
              <a:t> 10, 1953, </a:t>
            </a:r>
            <a:r>
              <a:rPr lang="tr-TR" sz="1400" dirty="0" err="1"/>
              <a:t>the</a:t>
            </a:r>
            <a:r>
              <a:rPr lang="tr-TR" sz="1400" dirty="0"/>
              <a:t> </a:t>
            </a:r>
            <a:r>
              <a:rPr lang="tr-TR" sz="1400" dirty="0" err="1"/>
              <a:t>funeral</a:t>
            </a:r>
            <a:r>
              <a:rPr lang="tr-TR" sz="1400" dirty="0"/>
              <a:t> of Mustafa Kemal Atatürk </a:t>
            </a:r>
            <a:r>
              <a:rPr lang="tr-TR" sz="1400" dirty="0" err="1"/>
              <a:t>was</a:t>
            </a:r>
            <a:r>
              <a:rPr lang="tr-TR" sz="1400" dirty="0"/>
              <a:t> </a:t>
            </a:r>
            <a:r>
              <a:rPr lang="tr-TR" sz="1400" dirty="0" err="1"/>
              <a:t>moved</a:t>
            </a:r>
            <a:r>
              <a:rPr lang="tr-TR" sz="1400" dirty="0"/>
              <a:t> </a:t>
            </a:r>
            <a:r>
              <a:rPr lang="tr-TR" sz="1400" dirty="0" err="1"/>
              <a:t>to</a:t>
            </a:r>
            <a:r>
              <a:rPr lang="tr-TR" sz="1400" dirty="0"/>
              <a:t> Anıtkabir </a:t>
            </a:r>
            <a:r>
              <a:rPr lang="tr-TR" sz="1400" dirty="0" err="1"/>
              <a:t>and</a:t>
            </a:r>
            <a:r>
              <a:rPr lang="tr-TR" sz="1400" dirty="0"/>
              <a:t> he </a:t>
            </a:r>
            <a:r>
              <a:rPr lang="tr-TR" sz="1400" dirty="0" err="1"/>
              <a:t>was</a:t>
            </a:r>
            <a:r>
              <a:rPr lang="tr-TR" sz="1400" dirty="0"/>
              <a:t> </a:t>
            </a:r>
            <a:r>
              <a:rPr lang="tr-TR" sz="1400" dirty="0" err="1"/>
              <a:t>eternally</a:t>
            </a:r>
            <a:r>
              <a:rPr lang="tr-TR" sz="1400" dirty="0"/>
              <a:t> </a:t>
            </a:r>
            <a:r>
              <a:rPr lang="tr-TR" sz="1400" dirty="0" err="1"/>
              <a:t>buried</a:t>
            </a:r>
            <a:r>
              <a:rPr lang="tr-TR" sz="1400" dirty="0"/>
              <a:t>.</a:t>
            </a:r>
          </a:p>
        </p:txBody>
      </p:sp>
      <p:pic>
        <p:nvPicPr>
          <p:cNvPr id="7" name="3 İçerik Yer Tutucusu" descr="s-56fdbb1baf050683764c0c13da740638354cff1a.jpg"/>
          <p:cNvPicPr>
            <a:picLocks noGrp="1" noChangeAspect="1"/>
          </p:cNvPicPr>
          <p:nvPr>
            <p:ph idx="1"/>
          </p:nvPr>
        </p:nvPicPr>
        <p:blipFill>
          <a:blip r:embed="rId2" cstate="print"/>
          <a:stretch>
            <a:fillRect/>
          </a:stretch>
        </p:blipFill>
        <p:spPr>
          <a:xfrm>
            <a:off x="2285984" y="357166"/>
            <a:ext cx="4734858" cy="3225193"/>
          </a:xfrm>
        </p:spPr>
      </p:pic>
    </p:spTree>
    <p:extLst>
      <p:ext uri="{BB962C8B-B14F-4D97-AF65-F5344CB8AC3E}">
        <p14:creationId xmlns:p14="http://schemas.microsoft.com/office/powerpoint/2010/main" val="301812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7" y="928670"/>
            <a:ext cx="4429156" cy="5755422"/>
          </a:xfrm>
          <a:prstGeom prst="rect">
            <a:avLst/>
          </a:prstGeom>
          <a:noFill/>
        </p:spPr>
        <p:txBody>
          <a:bodyPr wrap="square" rtlCol="0">
            <a:spAutoFit/>
          </a:bodyPr>
          <a:lstStyle/>
          <a:p>
            <a:pPr algn="just"/>
            <a:r>
              <a:rPr lang="en-US" sz="1600" dirty="0"/>
              <a:t>Surviving Byzantine art is mostly religious and with exceptions at certain periods is highly </a:t>
            </a:r>
            <a:r>
              <a:rPr lang="en-US" sz="1600" dirty="0" err="1"/>
              <a:t>conventionalised</a:t>
            </a:r>
            <a:r>
              <a:rPr lang="en-US" sz="1600" dirty="0"/>
              <a:t>, following traditional models that translate carefully controlled church theology into artistic terms. Painting in fresco, illuminated manuscripts and on wood panel and, especially in earlier periods, mosaic were the main media, and figurative sculpture very rare except for small carved ivories. Manuscript painting preserved to the end some of the classical realist tradition that was missing in larger works.</a:t>
            </a:r>
            <a:r>
              <a:rPr lang="en-US" sz="1600" baseline="30000" dirty="0"/>
              <a:t>[</a:t>
            </a:r>
            <a:r>
              <a:rPr lang="en-US" sz="1600" dirty="0"/>
              <a:t>Byzantine art was highly prestigious and sought-after in Western Europe, where it maintained a continuous influence on medieval art until near the end of the period. This was especially so in Italy, where Byzantine styles persisted in modified form through the 12th century, and became formative influences on Italian Renaissance art.  Influences from Byzantine architecture, particularly in religious buildings, can be found in diverse regions from Egypt and Arabia to Russia and Romania.</a:t>
            </a:r>
            <a:endParaRPr lang="tr-TR" sz="1500" dirty="0"/>
          </a:p>
        </p:txBody>
      </p:sp>
      <p:pic>
        <p:nvPicPr>
          <p:cNvPr id="6" name="5 Resim" descr="11.PNG"/>
          <p:cNvPicPr>
            <a:picLocks noChangeAspect="1"/>
          </p:cNvPicPr>
          <p:nvPr/>
        </p:nvPicPr>
        <p:blipFill>
          <a:blip r:embed="rId2"/>
          <a:stretch>
            <a:fillRect/>
          </a:stretch>
        </p:blipFill>
        <p:spPr>
          <a:xfrm>
            <a:off x="4929190" y="1071546"/>
            <a:ext cx="3865455" cy="5247829"/>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8/82/Mimar_Kemaleddin.jpg"/>
          <p:cNvPicPr>
            <a:picLocks noChangeAspect="1" noChangeArrowheads="1"/>
          </p:cNvPicPr>
          <p:nvPr/>
        </p:nvPicPr>
        <p:blipFill>
          <a:blip r:embed="rId2"/>
          <a:srcRect/>
          <a:stretch>
            <a:fillRect/>
          </a:stretch>
        </p:blipFill>
        <p:spPr bwMode="auto">
          <a:xfrm>
            <a:off x="5286380" y="1571612"/>
            <a:ext cx="3000375" cy="3752851"/>
          </a:xfrm>
          <a:prstGeom prst="rect">
            <a:avLst/>
          </a:prstGeom>
          <a:noFill/>
        </p:spPr>
      </p:pic>
      <p:sp>
        <p:nvSpPr>
          <p:cNvPr id="6" name="5 Metin kutusu"/>
          <p:cNvSpPr txBox="1"/>
          <p:nvPr/>
        </p:nvSpPr>
        <p:spPr>
          <a:xfrm>
            <a:off x="3071802" y="571480"/>
            <a:ext cx="3018775" cy="523220"/>
          </a:xfrm>
          <a:prstGeom prst="rect">
            <a:avLst/>
          </a:prstGeom>
          <a:noFill/>
        </p:spPr>
        <p:txBody>
          <a:bodyPr wrap="none" rtlCol="0">
            <a:spAutoFit/>
          </a:bodyPr>
          <a:lstStyle/>
          <a:p>
            <a:r>
              <a:rPr lang="tr-TR" sz="2800" b="1" dirty="0">
                <a:solidFill>
                  <a:srgbClr val="C00000"/>
                </a:solidFill>
              </a:rPr>
              <a:t>ARCHITECTURE</a:t>
            </a:r>
          </a:p>
        </p:txBody>
      </p:sp>
      <p:sp>
        <p:nvSpPr>
          <p:cNvPr id="9" name="8 Dikdörtgen"/>
          <p:cNvSpPr/>
          <p:nvPr/>
        </p:nvSpPr>
        <p:spPr>
          <a:xfrm>
            <a:off x="500034" y="1643050"/>
            <a:ext cx="4572000" cy="4524315"/>
          </a:xfrm>
          <a:prstGeom prst="rect">
            <a:avLst/>
          </a:prstGeom>
        </p:spPr>
        <p:txBody>
          <a:bodyPr>
            <a:spAutoFit/>
          </a:bodyPr>
          <a:lstStyle/>
          <a:p>
            <a:r>
              <a:rPr lang="tr-TR" b="1" dirty="0"/>
              <a:t>Ahmet </a:t>
            </a:r>
            <a:r>
              <a:rPr lang="tr-TR" b="1" dirty="0" err="1"/>
              <a:t>Kemalettin</a:t>
            </a:r>
            <a:r>
              <a:rPr lang="tr-TR" b="1" dirty="0"/>
              <a:t> </a:t>
            </a:r>
            <a:r>
              <a:rPr lang="en-US" dirty="0"/>
              <a:t>widely known as </a:t>
            </a:r>
            <a:r>
              <a:rPr lang="en-US" b="1" dirty="0" err="1"/>
              <a:t>Mimar</a:t>
            </a:r>
            <a:r>
              <a:rPr lang="en-US" b="1" dirty="0"/>
              <a:t> </a:t>
            </a:r>
            <a:r>
              <a:rPr lang="en-US" b="1" dirty="0" err="1"/>
              <a:t>Kemalettin</a:t>
            </a:r>
            <a:r>
              <a:rPr lang="en-US" dirty="0"/>
              <a:t> (</a:t>
            </a:r>
            <a:r>
              <a:rPr lang="en-US" dirty="0" err="1"/>
              <a:t>Kemalettin</a:t>
            </a:r>
            <a:r>
              <a:rPr lang="en-US" dirty="0"/>
              <a:t> the Architect) and </a:t>
            </a:r>
            <a:r>
              <a:rPr lang="en-US" b="1" dirty="0" err="1"/>
              <a:t>Kemalettin</a:t>
            </a:r>
            <a:r>
              <a:rPr lang="en-US" b="1" dirty="0"/>
              <a:t> </a:t>
            </a:r>
            <a:r>
              <a:rPr lang="en-US" b="1" dirty="0" err="1"/>
              <a:t>Bey</a:t>
            </a:r>
            <a:r>
              <a:rPr lang="en-US" dirty="0"/>
              <a:t>, was a renowned Turkish architect of the very late period of the Ottoman architecture and the early years of the newly established Republic. He was among the pioneers of the first national architectural movement.</a:t>
            </a:r>
          </a:p>
          <a:p>
            <a:r>
              <a:rPr lang="en-US" dirty="0"/>
              <a:t>His lifetime saw intense and important changes for Turkish history and culture. promoted by his scholar German architect August </a:t>
            </a:r>
            <a:r>
              <a:rPr lang="en-US" dirty="0" err="1"/>
              <a:t>Jachmund</a:t>
            </a:r>
            <a:r>
              <a:rPr lang="en-US" dirty="0"/>
              <a:t>, designer of the </a:t>
            </a:r>
            <a:r>
              <a:rPr lang="en-US" dirty="0" err="1"/>
              <a:t>Sirkeci</a:t>
            </a:r>
            <a:r>
              <a:rPr lang="en-US" dirty="0"/>
              <a:t> Railway Terminal</a:t>
            </a:r>
            <a:r>
              <a:rPr lang="tr-TR" dirty="0"/>
              <a:t> </a:t>
            </a:r>
            <a:r>
              <a:rPr lang="en-US" dirty="0"/>
              <a:t>in Istanbul, and supported by a state scholarship, he went to Germany, where he was educated two years in architecture</a:t>
            </a:r>
            <a:r>
              <a:rPr lang="tr-TR" dirty="0"/>
              <a:t>.</a:t>
            </a:r>
            <a:endParaRPr lang="en-US" dirty="0"/>
          </a:p>
        </p:txBody>
      </p:sp>
    </p:spTree>
    <p:extLst>
      <p:ext uri="{BB962C8B-B14F-4D97-AF65-F5344CB8AC3E}">
        <p14:creationId xmlns:p14="http://schemas.microsoft.com/office/powerpoint/2010/main" val="3018124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071802" y="571480"/>
            <a:ext cx="3018775" cy="523220"/>
          </a:xfrm>
          <a:prstGeom prst="rect">
            <a:avLst/>
          </a:prstGeom>
          <a:noFill/>
        </p:spPr>
        <p:txBody>
          <a:bodyPr wrap="none" rtlCol="0">
            <a:spAutoFit/>
          </a:bodyPr>
          <a:lstStyle/>
          <a:p>
            <a:r>
              <a:rPr lang="tr-TR" sz="2800" b="1" dirty="0">
                <a:solidFill>
                  <a:srgbClr val="C00000"/>
                </a:solidFill>
              </a:rPr>
              <a:t>ARCHITECTURE</a:t>
            </a:r>
          </a:p>
        </p:txBody>
      </p:sp>
      <p:sp>
        <p:nvSpPr>
          <p:cNvPr id="9" name="8 Dikdörtgen"/>
          <p:cNvSpPr/>
          <p:nvPr/>
        </p:nvSpPr>
        <p:spPr>
          <a:xfrm>
            <a:off x="571472" y="3429000"/>
            <a:ext cx="4143404" cy="2862322"/>
          </a:xfrm>
          <a:prstGeom prst="rect">
            <a:avLst/>
          </a:prstGeom>
        </p:spPr>
        <p:txBody>
          <a:bodyPr wrap="square">
            <a:spAutoFit/>
          </a:bodyPr>
          <a:lstStyle/>
          <a:p>
            <a:pPr algn="just"/>
            <a:r>
              <a:rPr lang="tr-TR" dirty="0"/>
              <a:t>Sirkeci </a:t>
            </a:r>
            <a:r>
              <a:rPr lang="tr-TR" dirty="0" err="1"/>
              <a:t>Railway</a:t>
            </a:r>
            <a:r>
              <a:rPr lang="tr-TR" dirty="0"/>
              <a:t> Terminal</a:t>
            </a:r>
          </a:p>
          <a:p>
            <a:pPr algn="just"/>
            <a:r>
              <a:rPr lang="en-US" dirty="0"/>
              <a:t>The terminal is located on the tip of </a:t>
            </a:r>
            <a:r>
              <a:rPr lang="en-US" dirty="0" err="1"/>
              <a:t>İstanbul's</a:t>
            </a:r>
            <a:r>
              <a:rPr lang="en-US" dirty="0"/>
              <a:t> historic peninsula right next to the Golden Horn</a:t>
            </a:r>
            <a:r>
              <a:rPr lang="tr-TR" dirty="0"/>
              <a:t> </a:t>
            </a:r>
            <a:r>
              <a:rPr lang="en-US" dirty="0"/>
              <a:t>and just northwest of </a:t>
            </a:r>
            <a:r>
              <a:rPr lang="en-US" dirty="0" err="1"/>
              <a:t>Gülhane</a:t>
            </a:r>
            <a:r>
              <a:rPr lang="en-US" dirty="0"/>
              <a:t> Park</a:t>
            </a:r>
            <a:r>
              <a:rPr lang="tr-TR" dirty="0"/>
              <a:t> </a:t>
            </a:r>
            <a:r>
              <a:rPr lang="en-US" dirty="0"/>
              <a:t>and the </a:t>
            </a:r>
            <a:r>
              <a:rPr lang="en-US" dirty="0" err="1"/>
              <a:t>Topkapı</a:t>
            </a:r>
            <a:r>
              <a:rPr lang="en-US" dirty="0"/>
              <a:t> Palace. </a:t>
            </a:r>
            <a:r>
              <a:rPr lang="en-US" dirty="0" err="1"/>
              <a:t>Sirkeci</a:t>
            </a:r>
            <a:r>
              <a:rPr lang="en-US" dirty="0"/>
              <a:t> Terminal, along with </a:t>
            </a:r>
            <a:r>
              <a:rPr lang="en-US" dirty="0" err="1"/>
              <a:t>HaydarpaşaTerminal</a:t>
            </a:r>
            <a:r>
              <a:rPr lang="tr-TR" dirty="0"/>
              <a:t> </a:t>
            </a:r>
            <a:r>
              <a:rPr lang="en-US" dirty="0"/>
              <a:t>on the other side of the </a:t>
            </a:r>
            <a:r>
              <a:rPr lang="en-US" dirty="0" err="1"/>
              <a:t>Bosphorus</a:t>
            </a:r>
            <a:r>
              <a:rPr lang="en-US" dirty="0"/>
              <a:t> are </a:t>
            </a:r>
            <a:r>
              <a:rPr lang="en-US" dirty="0" err="1"/>
              <a:t>İstanbul's</a:t>
            </a:r>
            <a:r>
              <a:rPr lang="en-US" dirty="0"/>
              <a:t> two intercity and commuter railway terminals. </a:t>
            </a:r>
          </a:p>
        </p:txBody>
      </p:sp>
      <p:pic>
        <p:nvPicPr>
          <p:cNvPr id="7" name="6 Resim" descr="dfs.PNG"/>
          <p:cNvPicPr>
            <a:picLocks noChangeAspect="1"/>
          </p:cNvPicPr>
          <p:nvPr/>
        </p:nvPicPr>
        <p:blipFill>
          <a:blip r:embed="rId2"/>
          <a:stretch>
            <a:fillRect/>
          </a:stretch>
        </p:blipFill>
        <p:spPr>
          <a:xfrm>
            <a:off x="571473" y="1214422"/>
            <a:ext cx="4143403" cy="2057720"/>
          </a:xfrm>
          <a:prstGeom prst="rect">
            <a:avLst/>
          </a:prstGeom>
        </p:spPr>
      </p:pic>
      <p:pic>
        <p:nvPicPr>
          <p:cNvPr id="8" name="7 Resim" descr="cc.PNG"/>
          <p:cNvPicPr>
            <a:picLocks noChangeAspect="1"/>
          </p:cNvPicPr>
          <p:nvPr/>
        </p:nvPicPr>
        <p:blipFill>
          <a:blip r:embed="rId3"/>
          <a:stretch>
            <a:fillRect/>
          </a:stretch>
        </p:blipFill>
        <p:spPr>
          <a:xfrm>
            <a:off x="5123414" y="1214422"/>
            <a:ext cx="3520552" cy="2071702"/>
          </a:xfrm>
          <a:prstGeom prst="rect">
            <a:avLst/>
          </a:prstGeom>
        </p:spPr>
      </p:pic>
      <p:sp>
        <p:nvSpPr>
          <p:cNvPr id="11" name="10 Dikdörtgen"/>
          <p:cNvSpPr/>
          <p:nvPr/>
        </p:nvSpPr>
        <p:spPr>
          <a:xfrm>
            <a:off x="5000628" y="3441680"/>
            <a:ext cx="3786214" cy="2862322"/>
          </a:xfrm>
          <a:prstGeom prst="rect">
            <a:avLst/>
          </a:prstGeom>
        </p:spPr>
        <p:txBody>
          <a:bodyPr wrap="square">
            <a:spAutoFit/>
          </a:bodyPr>
          <a:lstStyle/>
          <a:p>
            <a:r>
              <a:rPr lang="tr-TR" dirty="0"/>
              <a:t>Haydarpaşa </a:t>
            </a:r>
            <a:r>
              <a:rPr lang="en-US" dirty="0"/>
              <a:t>is a railway station in Istanbul. Until 2012 the station was a major intercity, regional and commuter rail hub as well as </a:t>
            </a:r>
            <a:r>
              <a:rPr lang="en-US" dirty="0" err="1"/>
              <a:t>thebusiest</a:t>
            </a:r>
            <a:r>
              <a:rPr lang="en-US" dirty="0"/>
              <a:t> railway station in Turkey </a:t>
            </a:r>
            <a:r>
              <a:rPr lang="en-US" dirty="0" err="1"/>
              <a:t>Haydarpaşa</a:t>
            </a:r>
            <a:r>
              <a:rPr lang="en-US" dirty="0"/>
              <a:t>, along with </a:t>
            </a:r>
            <a:r>
              <a:rPr lang="en-US" dirty="0" err="1"/>
              <a:t>Sirkeci</a:t>
            </a:r>
            <a:r>
              <a:rPr lang="en-US" dirty="0"/>
              <a:t> station (on the other side of the </a:t>
            </a:r>
            <a:r>
              <a:rPr lang="en-US" dirty="0" err="1"/>
              <a:t>Bosphorus</a:t>
            </a:r>
            <a:r>
              <a:rPr lang="en-US" dirty="0"/>
              <a:t>), are Istanbul's two intercity and commuter railway terminals.  </a:t>
            </a:r>
            <a:endParaRPr lang="tr-TR" dirty="0"/>
          </a:p>
        </p:txBody>
      </p:sp>
    </p:spTree>
    <p:extLst>
      <p:ext uri="{BB962C8B-B14F-4D97-AF65-F5344CB8AC3E}">
        <p14:creationId xmlns:p14="http://schemas.microsoft.com/office/powerpoint/2010/main" val="301812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071934" y="428604"/>
            <a:ext cx="923651" cy="523220"/>
          </a:xfrm>
          <a:prstGeom prst="rect">
            <a:avLst/>
          </a:prstGeom>
          <a:noFill/>
        </p:spPr>
        <p:txBody>
          <a:bodyPr wrap="none" rtlCol="0">
            <a:spAutoFit/>
          </a:bodyPr>
          <a:lstStyle/>
          <a:p>
            <a:r>
              <a:rPr lang="tr-TR" sz="2800" b="1" dirty="0">
                <a:solidFill>
                  <a:srgbClr val="C00000"/>
                </a:solidFill>
              </a:rPr>
              <a:t>ART</a:t>
            </a:r>
          </a:p>
        </p:txBody>
      </p:sp>
      <p:pic>
        <p:nvPicPr>
          <p:cNvPr id="10" name="3 İçerik Yer Tutucusu" descr="mekteb-i-sanayi-i-nefise-i-sahane.jpg"/>
          <p:cNvPicPr>
            <a:picLocks noGrp="1" noChangeAspect="1"/>
          </p:cNvPicPr>
          <p:nvPr>
            <p:ph idx="1"/>
          </p:nvPr>
        </p:nvPicPr>
        <p:blipFill>
          <a:blip r:embed="rId2" cstate="print"/>
          <a:stretch>
            <a:fillRect/>
          </a:stretch>
        </p:blipFill>
        <p:spPr>
          <a:xfrm>
            <a:off x="2000232" y="1000108"/>
            <a:ext cx="5050250" cy="2643206"/>
          </a:xfrm>
        </p:spPr>
      </p:pic>
      <p:sp>
        <p:nvSpPr>
          <p:cNvPr id="12" name="11 Dikdörtgen"/>
          <p:cNvSpPr/>
          <p:nvPr/>
        </p:nvSpPr>
        <p:spPr>
          <a:xfrm>
            <a:off x="714348" y="3714752"/>
            <a:ext cx="7929618" cy="3046988"/>
          </a:xfrm>
          <a:prstGeom prst="rect">
            <a:avLst/>
          </a:prstGeom>
        </p:spPr>
        <p:txBody>
          <a:bodyPr wrap="square">
            <a:spAutoFit/>
          </a:bodyPr>
          <a:lstStyle/>
          <a:p>
            <a:r>
              <a:rPr lang="tr-TR" sz="1600" dirty="0" err="1"/>
              <a:t>If</a:t>
            </a:r>
            <a:r>
              <a:rPr lang="tr-TR" sz="1600" dirty="0"/>
              <a:t> </a:t>
            </a:r>
            <a:r>
              <a:rPr lang="tr-TR" sz="1600" dirty="0" err="1"/>
              <a:t>we</a:t>
            </a:r>
            <a:r>
              <a:rPr lang="tr-TR" sz="1600" dirty="0"/>
              <a:t> </a:t>
            </a:r>
            <a:r>
              <a:rPr lang="tr-TR" sz="1600" dirty="0" err="1"/>
              <a:t>mention</a:t>
            </a:r>
            <a:r>
              <a:rPr lang="tr-TR" sz="1600" dirty="0"/>
              <a:t> </a:t>
            </a:r>
            <a:r>
              <a:rPr lang="tr-TR" sz="1600" dirty="0" err="1"/>
              <a:t>developments</a:t>
            </a:r>
            <a:r>
              <a:rPr lang="tr-TR" sz="1600" dirty="0"/>
              <a:t> </a:t>
            </a:r>
            <a:r>
              <a:rPr lang="tr-TR" sz="1600" dirty="0" err="1"/>
              <a:t>about</a:t>
            </a:r>
            <a:r>
              <a:rPr lang="tr-TR" sz="1600" dirty="0"/>
              <a:t> </a:t>
            </a:r>
            <a:r>
              <a:rPr lang="tr-TR" sz="1600" dirty="0" err="1"/>
              <a:t>music</a:t>
            </a:r>
            <a:r>
              <a:rPr lang="tr-TR" sz="1600" dirty="0"/>
              <a:t>, art </a:t>
            </a:r>
            <a:r>
              <a:rPr lang="tr-TR" sz="1600" dirty="0" err="1"/>
              <a:t>exhibition</a:t>
            </a:r>
            <a:r>
              <a:rPr lang="tr-TR" sz="1600" dirty="0"/>
              <a:t> ; it </a:t>
            </a:r>
            <a:r>
              <a:rPr lang="tr-TR" sz="1600" dirty="0" err="1"/>
              <a:t>started</a:t>
            </a:r>
            <a:r>
              <a:rPr lang="tr-TR" sz="1600" dirty="0"/>
              <a:t> </a:t>
            </a:r>
            <a:r>
              <a:rPr lang="tr-TR" sz="1600" dirty="0" err="1"/>
              <a:t>to</a:t>
            </a:r>
            <a:r>
              <a:rPr lang="tr-TR" sz="1600" dirty="0"/>
              <a:t> </a:t>
            </a:r>
            <a:r>
              <a:rPr lang="tr-TR" sz="1600" dirty="0" err="1"/>
              <a:t>open</a:t>
            </a:r>
            <a:r>
              <a:rPr lang="tr-TR" sz="1600" dirty="0"/>
              <a:t> </a:t>
            </a:r>
            <a:r>
              <a:rPr lang="tr-TR" sz="1600" dirty="0" err="1"/>
              <a:t>painting</a:t>
            </a:r>
            <a:r>
              <a:rPr lang="tr-TR" sz="1600" dirty="0"/>
              <a:t> </a:t>
            </a:r>
            <a:r>
              <a:rPr lang="tr-TR" sz="1600" dirty="0" err="1"/>
              <a:t>exhibition</a:t>
            </a:r>
            <a:r>
              <a:rPr lang="tr-TR" sz="1600" dirty="0"/>
              <a:t> </a:t>
            </a:r>
            <a:r>
              <a:rPr lang="tr-TR" sz="1600" dirty="0" err="1"/>
              <a:t>all</a:t>
            </a:r>
            <a:r>
              <a:rPr lang="tr-TR" sz="1600" dirty="0"/>
              <a:t> </a:t>
            </a:r>
            <a:r>
              <a:rPr lang="tr-TR" sz="1600" dirty="0" err="1"/>
              <a:t>over</a:t>
            </a:r>
            <a:r>
              <a:rPr lang="tr-TR" sz="1600" dirty="0"/>
              <a:t> of </a:t>
            </a:r>
            <a:r>
              <a:rPr lang="tr-TR" sz="1600" dirty="0" err="1"/>
              <a:t>Turkey</a:t>
            </a:r>
            <a:r>
              <a:rPr lang="tr-TR" sz="1600" dirty="0"/>
              <a:t> in 1930’s.</a:t>
            </a:r>
            <a:br>
              <a:rPr lang="tr-TR" sz="1600" dirty="0"/>
            </a:br>
            <a:r>
              <a:rPr lang="tr-TR" sz="1600" dirty="0" err="1"/>
              <a:t>Then</a:t>
            </a:r>
            <a:r>
              <a:rPr lang="tr-TR" sz="1600" dirty="0"/>
              <a:t> in 1932, </a:t>
            </a:r>
            <a:r>
              <a:rPr lang="tr-TR" sz="1600" dirty="0" err="1"/>
              <a:t>first</a:t>
            </a:r>
            <a:r>
              <a:rPr lang="tr-TR" sz="1600" dirty="0"/>
              <a:t> </a:t>
            </a:r>
            <a:r>
              <a:rPr lang="tr-TR" sz="1600" dirty="0" err="1"/>
              <a:t>sculpture</a:t>
            </a:r>
            <a:r>
              <a:rPr lang="tr-TR" sz="1600" dirty="0"/>
              <a:t> </a:t>
            </a:r>
            <a:r>
              <a:rPr lang="tr-TR" sz="1600" dirty="0" err="1"/>
              <a:t>exhibition</a:t>
            </a:r>
            <a:r>
              <a:rPr lang="tr-TR" sz="1600" dirty="0"/>
              <a:t> is </a:t>
            </a:r>
            <a:r>
              <a:rPr lang="tr-TR" sz="1600" dirty="0" err="1"/>
              <a:t>opened</a:t>
            </a:r>
            <a:r>
              <a:rPr lang="tr-TR" sz="1600" dirty="0"/>
              <a:t> </a:t>
            </a:r>
            <a:r>
              <a:rPr lang="tr-TR" sz="1600" dirty="0" err="1"/>
              <a:t>by</a:t>
            </a:r>
            <a:r>
              <a:rPr lang="tr-TR" sz="1600" dirty="0"/>
              <a:t> Zühtü </a:t>
            </a:r>
            <a:r>
              <a:rPr lang="tr-TR" sz="1600" dirty="0" err="1"/>
              <a:t>Mürdüoğlu</a:t>
            </a:r>
            <a:r>
              <a:rPr lang="tr-TR" sz="1600" dirty="0"/>
              <a:t>.</a:t>
            </a:r>
            <a:br>
              <a:rPr lang="tr-TR" sz="1600" dirty="0"/>
            </a:br>
            <a:r>
              <a:rPr lang="tr-TR" sz="1600" dirty="0" err="1"/>
              <a:t>In</a:t>
            </a:r>
            <a:r>
              <a:rPr lang="tr-TR" sz="1600" dirty="0"/>
              <a:t> 1934, </a:t>
            </a:r>
            <a:r>
              <a:rPr lang="tr-TR" sz="1600" dirty="0" err="1"/>
              <a:t>national</a:t>
            </a:r>
            <a:r>
              <a:rPr lang="tr-TR" sz="1600" dirty="0"/>
              <a:t> </a:t>
            </a:r>
            <a:r>
              <a:rPr lang="tr-TR" sz="1600" dirty="0" err="1"/>
              <a:t>music</a:t>
            </a:r>
            <a:r>
              <a:rPr lang="tr-TR" sz="1600" dirty="0"/>
              <a:t> </a:t>
            </a:r>
            <a:r>
              <a:rPr lang="tr-TR" sz="1600" dirty="0" err="1"/>
              <a:t>and</a:t>
            </a:r>
            <a:r>
              <a:rPr lang="tr-TR" sz="1600" dirty="0"/>
              <a:t> </a:t>
            </a:r>
            <a:r>
              <a:rPr lang="tr-TR" sz="1600" dirty="0" err="1"/>
              <a:t>play</a:t>
            </a:r>
            <a:r>
              <a:rPr lang="tr-TR" sz="1600" dirty="0"/>
              <a:t> </a:t>
            </a:r>
            <a:r>
              <a:rPr lang="tr-TR" sz="1600" dirty="0" err="1"/>
              <a:t>academy</a:t>
            </a:r>
            <a:r>
              <a:rPr lang="tr-TR" sz="1600" dirty="0"/>
              <a:t> </a:t>
            </a:r>
            <a:r>
              <a:rPr lang="tr-TR" sz="1600" dirty="0" err="1"/>
              <a:t>opened</a:t>
            </a:r>
            <a:r>
              <a:rPr lang="tr-TR" sz="1600" dirty="0"/>
              <a:t> ; </a:t>
            </a:r>
            <a:r>
              <a:rPr lang="tr-TR" sz="1600" dirty="0" err="1"/>
              <a:t>finally</a:t>
            </a:r>
            <a:r>
              <a:rPr lang="tr-TR" sz="1600" dirty="0"/>
              <a:t> in  1935, general </a:t>
            </a:r>
            <a:r>
              <a:rPr lang="tr-TR" sz="1600" dirty="0" err="1"/>
              <a:t>directorate</a:t>
            </a:r>
            <a:r>
              <a:rPr lang="tr-TR" sz="1600" dirty="0"/>
              <a:t>  of </a:t>
            </a:r>
            <a:r>
              <a:rPr lang="tr-TR" sz="1600" dirty="0" err="1"/>
              <a:t>fine</a:t>
            </a:r>
            <a:r>
              <a:rPr lang="tr-TR" sz="1600" dirty="0"/>
              <a:t> </a:t>
            </a:r>
            <a:r>
              <a:rPr lang="tr-TR" sz="1600" dirty="0" err="1"/>
              <a:t>arts</a:t>
            </a:r>
            <a:r>
              <a:rPr lang="tr-TR" sz="1600" dirty="0"/>
              <a:t> </a:t>
            </a:r>
            <a:r>
              <a:rPr lang="tr-TR" sz="1600" dirty="0" err="1"/>
              <a:t>established</a:t>
            </a:r>
            <a:r>
              <a:rPr lang="tr-TR" sz="1600" dirty="0"/>
              <a:t>.</a:t>
            </a:r>
            <a:br>
              <a:rPr lang="tr-TR" sz="1600" dirty="0"/>
            </a:br>
            <a:r>
              <a:rPr lang="tr-TR" sz="1600" dirty="0" err="1"/>
              <a:t>If</a:t>
            </a:r>
            <a:r>
              <a:rPr lang="tr-TR" sz="1600" dirty="0"/>
              <a:t> </a:t>
            </a:r>
            <a:r>
              <a:rPr lang="tr-TR" sz="1600" dirty="0" err="1"/>
              <a:t>we</a:t>
            </a:r>
            <a:r>
              <a:rPr lang="tr-TR" sz="1600" dirty="0"/>
              <a:t> talk </a:t>
            </a:r>
            <a:r>
              <a:rPr lang="tr-TR" sz="1600" dirty="0" err="1"/>
              <a:t>about</a:t>
            </a:r>
            <a:r>
              <a:rPr lang="tr-TR" sz="1600" dirty="0"/>
              <a:t> </a:t>
            </a:r>
            <a:r>
              <a:rPr lang="tr-TR" sz="1600" dirty="0" err="1"/>
              <a:t>the</a:t>
            </a:r>
            <a:r>
              <a:rPr lang="tr-TR" sz="1600" dirty="0"/>
              <a:t> </a:t>
            </a:r>
            <a:r>
              <a:rPr lang="tr-TR" sz="1600" dirty="0" err="1"/>
              <a:t>events</a:t>
            </a:r>
            <a:r>
              <a:rPr lang="tr-TR" sz="1600" dirty="0"/>
              <a:t> </a:t>
            </a:r>
            <a:r>
              <a:rPr lang="tr-TR" sz="1600" dirty="0" err="1"/>
              <a:t>developed</a:t>
            </a:r>
            <a:r>
              <a:rPr lang="tr-TR" sz="1600" dirty="0"/>
              <a:t> in </a:t>
            </a:r>
            <a:r>
              <a:rPr lang="tr-TR" sz="1600" dirty="0" err="1"/>
              <a:t>the</a:t>
            </a:r>
            <a:r>
              <a:rPr lang="tr-TR" sz="1600" dirty="0"/>
              <a:t> </a:t>
            </a:r>
            <a:r>
              <a:rPr lang="tr-TR" sz="1600" dirty="0" err="1"/>
              <a:t>theater</a:t>
            </a:r>
            <a:r>
              <a:rPr lang="tr-TR" sz="1600" dirty="0"/>
              <a:t>, in 1930 </a:t>
            </a:r>
            <a:r>
              <a:rPr lang="tr-TR" sz="1600" dirty="0" err="1"/>
              <a:t>excise</a:t>
            </a:r>
            <a:r>
              <a:rPr lang="tr-TR" sz="1600" dirty="0"/>
              <a:t> </a:t>
            </a:r>
            <a:r>
              <a:rPr lang="tr-TR" sz="1600" dirty="0" err="1"/>
              <a:t>tax</a:t>
            </a:r>
            <a:r>
              <a:rPr lang="tr-TR" sz="1600" dirty="0"/>
              <a:t> has </a:t>
            </a:r>
            <a:r>
              <a:rPr lang="tr-TR" sz="1600" dirty="0" err="1"/>
              <a:t>been</a:t>
            </a:r>
            <a:r>
              <a:rPr lang="tr-TR" sz="1600" dirty="0"/>
              <a:t> </a:t>
            </a:r>
            <a:r>
              <a:rPr lang="tr-TR" sz="1600" dirty="0" err="1"/>
              <a:t>abolished</a:t>
            </a:r>
            <a:r>
              <a:rPr lang="tr-TR" sz="1600" dirty="0"/>
              <a:t> </a:t>
            </a:r>
            <a:r>
              <a:rPr lang="tr-TR" sz="1600" dirty="0" err="1"/>
              <a:t>for</a:t>
            </a:r>
            <a:r>
              <a:rPr lang="tr-TR" sz="1600" dirty="0"/>
              <a:t> </a:t>
            </a:r>
            <a:r>
              <a:rPr lang="tr-TR" sz="1600" dirty="0" err="1"/>
              <a:t>cinema</a:t>
            </a:r>
            <a:r>
              <a:rPr lang="tr-TR" sz="1600" dirty="0"/>
              <a:t> </a:t>
            </a:r>
            <a:r>
              <a:rPr lang="tr-TR" sz="1600" dirty="0" err="1"/>
              <a:t>and</a:t>
            </a:r>
            <a:r>
              <a:rPr lang="tr-TR" sz="1600" dirty="0"/>
              <a:t> </a:t>
            </a:r>
            <a:r>
              <a:rPr lang="tr-TR" sz="1600" dirty="0" err="1"/>
              <a:t>theater</a:t>
            </a:r>
            <a:r>
              <a:rPr lang="tr-TR" sz="1600" dirty="0"/>
              <a:t>.</a:t>
            </a:r>
            <a:br>
              <a:rPr lang="tr-TR" sz="1600" dirty="0"/>
            </a:br>
            <a:r>
              <a:rPr lang="tr-TR" sz="1600" dirty="0" err="1"/>
              <a:t>For</a:t>
            </a:r>
            <a:r>
              <a:rPr lang="tr-TR" sz="1600" dirty="0"/>
              <a:t> </a:t>
            </a:r>
            <a:r>
              <a:rPr lang="tr-TR" sz="1600" dirty="0" err="1"/>
              <a:t>encouragement</a:t>
            </a:r>
            <a:r>
              <a:rPr lang="tr-TR" sz="1600" dirty="0"/>
              <a:t> </a:t>
            </a:r>
            <a:r>
              <a:rPr lang="tr-TR" sz="1600" dirty="0" err="1"/>
              <a:t>the</a:t>
            </a:r>
            <a:r>
              <a:rPr lang="tr-TR" sz="1600" dirty="0"/>
              <a:t> </a:t>
            </a:r>
            <a:r>
              <a:rPr lang="tr-TR" sz="1600" dirty="0" err="1"/>
              <a:t>artists</a:t>
            </a:r>
            <a:r>
              <a:rPr lang="tr-TR" sz="1600" dirty="0"/>
              <a:t>; </a:t>
            </a:r>
            <a:r>
              <a:rPr lang="tr-TR" sz="1600" dirty="0" err="1"/>
              <a:t>the</a:t>
            </a:r>
            <a:r>
              <a:rPr lang="tr-TR" sz="1600" dirty="0"/>
              <a:t> </a:t>
            </a:r>
            <a:r>
              <a:rPr lang="tr-TR" sz="1600" dirty="0" err="1"/>
              <a:t>state</a:t>
            </a:r>
            <a:r>
              <a:rPr lang="tr-TR" sz="1600" dirty="0"/>
              <a:t> </a:t>
            </a:r>
            <a:r>
              <a:rPr lang="tr-TR" sz="1600" dirty="0" err="1"/>
              <a:t>paid</a:t>
            </a:r>
            <a:r>
              <a:rPr lang="tr-TR" sz="1600" dirty="0"/>
              <a:t> </a:t>
            </a:r>
            <a:r>
              <a:rPr lang="tr-TR" sz="1600" dirty="0" err="1"/>
              <a:t>high</a:t>
            </a:r>
            <a:r>
              <a:rPr lang="tr-TR" sz="1600" dirty="0"/>
              <a:t> </a:t>
            </a:r>
            <a:r>
              <a:rPr lang="tr-TR" sz="1600" dirty="0" err="1"/>
              <a:t>salaries</a:t>
            </a:r>
            <a:r>
              <a:rPr lang="tr-TR" sz="1600" dirty="0"/>
              <a:t>, </a:t>
            </a:r>
            <a:r>
              <a:rPr lang="tr-TR" sz="1600" dirty="0" err="1"/>
              <a:t>the</a:t>
            </a:r>
            <a:r>
              <a:rPr lang="tr-TR" sz="1600" dirty="0"/>
              <a:t> </a:t>
            </a:r>
            <a:r>
              <a:rPr lang="tr-TR" sz="1600" dirty="0" err="1"/>
              <a:t>state</a:t>
            </a:r>
            <a:r>
              <a:rPr lang="tr-TR" sz="1600" dirty="0"/>
              <a:t> </a:t>
            </a:r>
            <a:r>
              <a:rPr lang="tr-TR" sz="1600" dirty="0" err="1"/>
              <a:t>paid</a:t>
            </a:r>
            <a:r>
              <a:rPr lang="tr-TR" sz="1600" dirty="0"/>
              <a:t> </a:t>
            </a:r>
            <a:r>
              <a:rPr lang="tr-TR" sz="1600" dirty="0" err="1"/>
              <a:t>the</a:t>
            </a:r>
            <a:r>
              <a:rPr lang="tr-TR" sz="1600" dirty="0"/>
              <a:t> </a:t>
            </a:r>
            <a:r>
              <a:rPr lang="tr-TR" sz="1600" dirty="0" err="1"/>
              <a:t>costumes</a:t>
            </a:r>
            <a:r>
              <a:rPr lang="tr-TR" sz="1600" dirty="0"/>
              <a:t>.</a:t>
            </a:r>
            <a:br>
              <a:rPr lang="tr-TR" sz="1600" dirty="0"/>
            </a:br>
            <a:r>
              <a:rPr lang="tr-TR" sz="1600" dirty="0" err="1"/>
              <a:t>With</a:t>
            </a:r>
            <a:r>
              <a:rPr lang="tr-TR" sz="1600" dirty="0"/>
              <a:t> </a:t>
            </a:r>
            <a:r>
              <a:rPr lang="tr-TR" sz="1600" dirty="0" err="1"/>
              <a:t>goverment</a:t>
            </a:r>
            <a:r>
              <a:rPr lang="tr-TR" sz="1600" dirty="0"/>
              <a:t> </a:t>
            </a:r>
            <a:r>
              <a:rPr lang="tr-TR" sz="1600" dirty="0" err="1"/>
              <a:t>support</a:t>
            </a:r>
            <a:r>
              <a:rPr lang="tr-TR" sz="1600" dirty="0"/>
              <a:t>, </a:t>
            </a:r>
            <a:r>
              <a:rPr lang="tr-TR" sz="1600" dirty="0" err="1"/>
              <a:t>nearly</a:t>
            </a:r>
            <a:r>
              <a:rPr lang="tr-TR" sz="1600" dirty="0"/>
              <a:t> 100  </a:t>
            </a:r>
            <a:r>
              <a:rPr lang="tr-TR" sz="1600" dirty="0" err="1"/>
              <a:t>plays</a:t>
            </a:r>
            <a:r>
              <a:rPr lang="tr-TR" sz="1600" dirty="0"/>
              <a:t> </a:t>
            </a:r>
            <a:r>
              <a:rPr lang="tr-TR" sz="1600" dirty="0" err="1"/>
              <a:t>were</a:t>
            </a:r>
            <a:r>
              <a:rPr lang="tr-TR" sz="1600" dirty="0"/>
              <a:t> </a:t>
            </a:r>
            <a:r>
              <a:rPr lang="tr-TR" sz="1600" dirty="0" err="1"/>
              <a:t>written</a:t>
            </a:r>
            <a:r>
              <a:rPr lang="tr-TR" sz="1600" dirty="0"/>
              <a:t> </a:t>
            </a:r>
            <a:r>
              <a:rPr lang="tr-TR" sz="1600" dirty="0" err="1"/>
              <a:t>and</a:t>
            </a:r>
            <a:r>
              <a:rPr lang="tr-TR" sz="1600" dirty="0"/>
              <a:t> </a:t>
            </a:r>
            <a:r>
              <a:rPr lang="tr-TR" sz="1600" dirty="0" err="1"/>
              <a:t>played</a:t>
            </a:r>
            <a:r>
              <a:rPr lang="tr-TR" sz="1600" dirty="0"/>
              <a:t> </a:t>
            </a:r>
            <a:r>
              <a:rPr lang="tr-TR" sz="1600" dirty="0" err="1"/>
              <a:t>between</a:t>
            </a:r>
            <a:r>
              <a:rPr lang="tr-TR" sz="1600" dirty="0"/>
              <a:t> 1930-1950.</a:t>
            </a:r>
            <a:br>
              <a:rPr lang="tr-TR" sz="1600" dirty="0"/>
            </a:br>
            <a:r>
              <a:rPr lang="tr-TR" sz="1600" dirty="0" err="1"/>
              <a:t>In</a:t>
            </a:r>
            <a:r>
              <a:rPr lang="tr-TR" sz="1600" dirty="0"/>
              <a:t> 1935, 782 </a:t>
            </a:r>
            <a:r>
              <a:rPr lang="tr-TR" sz="1600" dirty="0" err="1"/>
              <a:t>play</a:t>
            </a:r>
            <a:r>
              <a:rPr lang="tr-TR" sz="1600" dirty="0"/>
              <a:t> </a:t>
            </a:r>
            <a:r>
              <a:rPr lang="tr-TR" sz="1600" dirty="0" err="1"/>
              <a:t>played</a:t>
            </a:r>
            <a:r>
              <a:rPr lang="tr-TR" sz="1600" dirty="0"/>
              <a:t> in 100 </a:t>
            </a:r>
            <a:r>
              <a:rPr lang="tr-TR" sz="1600" dirty="0" err="1"/>
              <a:t>communıty</a:t>
            </a:r>
            <a:r>
              <a:rPr lang="tr-TR" sz="1600" dirty="0"/>
              <a:t> </a:t>
            </a:r>
            <a:r>
              <a:rPr lang="tr-TR" sz="1600" dirty="0" err="1"/>
              <a:t>home</a:t>
            </a:r>
            <a:r>
              <a:rPr lang="tr-TR" sz="1600" dirty="0"/>
              <a:t>.</a:t>
            </a:r>
          </a:p>
        </p:txBody>
      </p:sp>
    </p:spTree>
    <p:extLst>
      <p:ext uri="{BB962C8B-B14F-4D97-AF65-F5344CB8AC3E}">
        <p14:creationId xmlns:p14="http://schemas.microsoft.com/office/powerpoint/2010/main" val="301812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071934" y="428604"/>
            <a:ext cx="923651" cy="523220"/>
          </a:xfrm>
          <a:prstGeom prst="rect">
            <a:avLst/>
          </a:prstGeom>
          <a:noFill/>
        </p:spPr>
        <p:txBody>
          <a:bodyPr wrap="none" rtlCol="0">
            <a:spAutoFit/>
          </a:bodyPr>
          <a:lstStyle/>
          <a:p>
            <a:r>
              <a:rPr lang="tr-TR" sz="2800" b="1" dirty="0">
                <a:solidFill>
                  <a:srgbClr val="C00000"/>
                </a:solidFill>
              </a:rPr>
              <a:t>ART</a:t>
            </a:r>
          </a:p>
        </p:txBody>
      </p:sp>
      <p:sp>
        <p:nvSpPr>
          <p:cNvPr id="12" name="11 Dikdörtgen"/>
          <p:cNvSpPr/>
          <p:nvPr/>
        </p:nvSpPr>
        <p:spPr>
          <a:xfrm>
            <a:off x="714348" y="4429132"/>
            <a:ext cx="7929618" cy="2062103"/>
          </a:xfrm>
          <a:prstGeom prst="rect">
            <a:avLst/>
          </a:prstGeom>
        </p:spPr>
        <p:txBody>
          <a:bodyPr wrap="square">
            <a:spAutoFit/>
          </a:bodyPr>
          <a:lstStyle/>
          <a:p>
            <a:r>
              <a:rPr lang="tr-TR" sz="1600" dirty="0" err="1"/>
              <a:t>Also</a:t>
            </a:r>
            <a:r>
              <a:rPr lang="tr-TR" sz="1600" dirty="0"/>
              <a:t>, </a:t>
            </a:r>
            <a:r>
              <a:rPr lang="tr-TR" sz="1600" dirty="0" err="1"/>
              <a:t>playesacross</a:t>
            </a:r>
            <a:r>
              <a:rPr lang="tr-TR" sz="1600" dirty="0"/>
              <a:t> </a:t>
            </a:r>
            <a:r>
              <a:rPr lang="tr-TR" sz="1600" dirty="0" err="1"/>
              <a:t>the</a:t>
            </a:r>
            <a:r>
              <a:rPr lang="tr-TR" sz="1600" dirty="0"/>
              <a:t> </a:t>
            </a:r>
            <a:r>
              <a:rPr lang="tr-TR" sz="1600" dirty="0" err="1"/>
              <a:t>country</a:t>
            </a:r>
            <a:r>
              <a:rPr lang="tr-TR" sz="1600" dirty="0"/>
              <a:t> of </a:t>
            </a:r>
            <a:r>
              <a:rPr lang="tr-TR" sz="1600" dirty="0" err="1"/>
              <a:t>communıty</a:t>
            </a:r>
            <a:r>
              <a:rPr lang="tr-TR" sz="1600" dirty="0"/>
              <a:t> </a:t>
            </a:r>
            <a:r>
              <a:rPr lang="tr-TR" sz="1600" dirty="0" err="1"/>
              <a:t>homes</a:t>
            </a:r>
            <a:r>
              <a:rPr lang="tr-TR" sz="1600" dirty="0"/>
              <a:t> </a:t>
            </a:r>
            <a:r>
              <a:rPr lang="tr-TR" sz="1600" dirty="0" err="1"/>
              <a:t>are</a:t>
            </a:r>
            <a:r>
              <a:rPr lang="tr-TR" sz="1600" dirty="0"/>
              <a:t> </a:t>
            </a:r>
            <a:r>
              <a:rPr lang="tr-TR" sz="1600" dirty="0" err="1"/>
              <a:t>watched</a:t>
            </a:r>
            <a:r>
              <a:rPr lang="tr-TR" sz="1600" dirty="0"/>
              <a:t> </a:t>
            </a:r>
            <a:r>
              <a:rPr lang="tr-TR" sz="1600" dirty="0" err="1"/>
              <a:t>by</a:t>
            </a:r>
            <a:r>
              <a:rPr lang="tr-TR" sz="1600" dirty="0"/>
              <a:t> 1 </a:t>
            </a:r>
            <a:r>
              <a:rPr lang="tr-TR" sz="1600" dirty="0" err="1"/>
              <a:t>mıllıon</a:t>
            </a:r>
            <a:r>
              <a:rPr lang="tr-TR" sz="1600" dirty="0"/>
              <a:t> </a:t>
            </a:r>
            <a:r>
              <a:rPr lang="tr-TR" sz="1600" dirty="0" err="1"/>
              <a:t>people</a:t>
            </a:r>
            <a:r>
              <a:rPr lang="tr-TR" sz="1600" dirty="0"/>
              <a:t>.</a:t>
            </a:r>
            <a:br>
              <a:rPr lang="tr-TR" sz="1600" dirty="0"/>
            </a:br>
            <a:r>
              <a:rPr lang="tr-TR" sz="1600" dirty="0"/>
              <a:t> </a:t>
            </a:r>
            <a:r>
              <a:rPr lang="tr-TR" sz="1600" dirty="0" err="1"/>
              <a:t>Owıng</a:t>
            </a:r>
            <a:r>
              <a:rPr lang="tr-TR" sz="1600" dirty="0"/>
              <a:t> </a:t>
            </a:r>
            <a:r>
              <a:rPr lang="tr-TR" sz="1600" dirty="0" err="1"/>
              <a:t>to</a:t>
            </a:r>
            <a:r>
              <a:rPr lang="tr-TR" sz="1600" dirty="0"/>
              <a:t> </a:t>
            </a:r>
            <a:r>
              <a:rPr lang="tr-TR" sz="1600" dirty="0" err="1"/>
              <a:t>communıty</a:t>
            </a:r>
            <a:r>
              <a:rPr lang="tr-TR" sz="1600" dirty="0"/>
              <a:t> </a:t>
            </a:r>
            <a:r>
              <a:rPr lang="tr-TR" sz="1600" dirty="0" err="1"/>
              <a:t>home</a:t>
            </a:r>
            <a:r>
              <a:rPr lang="tr-TR" sz="1600" dirty="0"/>
              <a:t> </a:t>
            </a:r>
            <a:r>
              <a:rPr lang="tr-TR" sz="1600" dirty="0" err="1"/>
              <a:t>tours</a:t>
            </a:r>
            <a:r>
              <a:rPr lang="tr-TR" sz="1600" dirty="0"/>
              <a:t> </a:t>
            </a:r>
            <a:r>
              <a:rPr lang="tr-TR" sz="1600" dirty="0" err="1"/>
              <a:t>Eastern</a:t>
            </a:r>
            <a:r>
              <a:rPr lang="tr-TR" sz="1600" dirty="0"/>
              <a:t> </a:t>
            </a:r>
            <a:r>
              <a:rPr lang="tr-TR" sz="1600" dirty="0" err="1"/>
              <a:t>people</a:t>
            </a:r>
            <a:r>
              <a:rPr lang="tr-TR" sz="1600" dirty="0"/>
              <a:t> met </a:t>
            </a:r>
            <a:r>
              <a:rPr lang="tr-TR" sz="1600" dirty="0" err="1"/>
              <a:t>with</a:t>
            </a:r>
            <a:r>
              <a:rPr lang="tr-TR" sz="1600" dirty="0"/>
              <a:t> </a:t>
            </a:r>
            <a:r>
              <a:rPr lang="tr-TR" sz="1600" dirty="0" err="1"/>
              <a:t>theatre</a:t>
            </a:r>
            <a:r>
              <a:rPr lang="tr-TR" sz="1600" dirty="0"/>
              <a:t> </a:t>
            </a:r>
            <a:r>
              <a:rPr lang="tr-TR" sz="1600" dirty="0" err="1"/>
              <a:t>too</a:t>
            </a:r>
            <a:r>
              <a:rPr lang="tr-TR" sz="1600" dirty="0"/>
              <a:t>. </a:t>
            </a:r>
            <a:r>
              <a:rPr lang="tr-TR" sz="1600" dirty="0" err="1"/>
              <a:t>For</a:t>
            </a:r>
            <a:r>
              <a:rPr lang="tr-TR" sz="1600" dirty="0"/>
              <a:t> </a:t>
            </a:r>
            <a:r>
              <a:rPr lang="tr-TR" sz="1600" dirty="0" err="1"/>
              <a:t>examples</a:t>
            </a:r>
            <a:r>
              <a:rPr lang="tr-TR" sz="1600" dirty="0"/>
              <a:t>; in 1933 ‘Hamlet’ </a:t>
            </a:r>
            <a:r>
              <a:rPr lang="tr-TR" sz="1600" dirty="0" err="1"/>
              <a:t>played</a:t>
            </a:r>
            <a:r>
              <a:rPr lang="tr-TR" sz="1600" dirty="0"/>
              <a:t> in Elazığ, </a:t>
            </a:r>
            <a:r>
              <a:rPr lang="tr-TR" sz="1600" dirty="0" err="1"/>
              <a:t>again</a:t>
            </a:r>
            <a:r>
              <a:rPr lang="tr-TR" sz="1600" dirty="0"/>
              <a:t> in 1933 </a:t>
            </a:r>
            <a:br>
              <a:rPr lang="tr-TR" sz="1600" dirty="0"/>
            </a:br>
            <a:r>
              <a:rPr lang="tr-TR" sz="1600" dirty="0"/>
              <a:t>‘</a:t>
            </a:r>
            <a:r>
              <a:rPr lang="tr-TR" sz="1600" dirty="0" err="1"/>
              <a:t>Monster</a:t>
            </a:r>
            <a:r>
              <a:rPr lang="tr-TR" sz="1600" dirty="0"/>
              <a:t>’ </a:t>
            </a:r>
            <a:r>
              <a:rPr lang="tr-TR" sz="1600" dirty="0" err="1"/>
              <a:t>and</a:t>
            </a:r>
            <a:r>
              <a:rPr lang="tr-TR" sz="1600" dirty="0"/>
              <a:t> ‘Hamlet’  </a:t>
            </a:r>
            <a:r>
              <a:rPr lang="tr-TR" sz="1600" dirty="0" err="1"/>
              <a:t>played</a:t>
            </a:r>
            <a:r>
              <a:rPr lang="tr-TR" sz="1600" dirty="0"/>
              <a:t> Muş.</a:t>
            </a:r>
            <a:br>
              <a:rPr lang="tr-TR" sz="1600" dirty="0"/>
            </a:br>
            <a:r>
              <a:rPr lang="tr-TR" sz="1600" dirty="0" err="1"/>
              <a:t>The</a:t>
            </a:r>
            <a:r>
              <a:rPr lang="tr-TR" sz="1600" dirty="0"/>
              <a:t> drama </a:t>
            </a:r>
            <a:r>
              <a:rPr lang="tr-TR" sz="1600" dirty="0" err="1"/>
              <a:t>club</a:t>
            </a:r>
            <a:r>
              <a:rPr lang="tr-TR" sz="1600" dirty="0"/>
              <a:t> of Elazığ </a:t>
            </a:r>
            <a:r>
              <a:rPr lang="tr-TR" sz="1600" dirty="0" err="1"/>
              <a:t>communıty</a:t>
            </a:r>
            <a:r>
              <a:rPr lang="tr-TR" sz="1600" dirty="0"/>
              <a:t> </a:t>
            </a:r>
            <a:r>
              <a:rPr lang="tr-TR" sz="1600" dirty="0" err="1"/>
              <a:t>home</a:t>
            </a:r>
            <a:r>
              <a:rPr lang="tr-TR" sz="1600" dirty="0"/>
              <a:t> </a:t>
            </a:r>
            <a:r>
              <a:rPr lang="tr-TR" sz="1600" dirty="0" err="1"/>
              <a:t>played</a:t>
            </a:r>
            <a:r>
              <a:rPr lang="tr-TR" sz="1600" dirty="0"/>
              <a:t> </a:t>
            </a:r>
            <a:r>
              <a:rPr lang="tr-TR" sz="1600" dirty="0" err="1"/>
              <a:t>exact</a:t>
            </a:r>
            <a:r>
              <a:rPr lang="tr-TR" sz="1600" dirty="0"/>
              <a:t> 92 </a:t>
            </a:r>
            <a:r>
              <a:rPr lang="tr-TR" sz="1600" dirty="0" err="1"/>
              <a:t>play</a:t>
            </a:r>
            <a:r>
              <a:rPr lang="tr-TR" sz="1600" dirty="0"/>
              <a:t> in 6 </a:t>
            </a:r>
            <a:r>
              <a:rPr lang="tr-TR" sz="1600" dirty="0" err="1"/>
              <a:t>months</a:t>
            </a:r>
            <a:r>
              <a:rPr lang="tr-TR" sz="1600" dirty="0"/>
              <a:t>. </a:t>
            </a:r>
            <a:r>
              <a:rPr lang="tr-TR" sz="1600" dirty="0" err="1"/>
              <a:t>In</a:t>
            </a:r>
            <a:r>
              <a:rPr lang="tr-TR" sz="1600" dirty="0"/>
              <a:t> 1944, 3000 </a:t>
            </a:r>
            <a:r>
              <a:rPr lang="tr-TR" sz="1600" dirty="0" err="1"/>
              <a:t>play</a:t>
            </a:r>
            <a:r>
              <a:rPr lang="tr-TR" sz="1600" dirty="0"/>
              <a:t> </a:t>
            </a:r>
            <a:r>
              <a:rPr lang="tr-TR" sz="1600" dirty="0" err="1"/>
              <a:t>played</a:t>
            </a:r>
            <a:r>
              <a:rPr lang="tr-TR" sz="1600" dirty="0"/>
              <a:t> in 400 </a:t>
            </a:r>
            <a:r>
              <a:rPr lang="tr-TR" sz="1600" dirty="0" err="1"/>
              <a:t>communıty</a:t>
            </a:r>
            <a:r>
              <a:rPr lang="tr-TR" sz="1600" dirty="0"/>
              <a:t> </a:t>
            </a:r>
            <a:r>
              <a:rPr lang="tr-TR" sz="1600" dirty="0" err="1"/>
              <a:t>home</a:t>
            </a:r>
            <a:r>
              <a:rPr lang="tr-TR" sz="1600" dirty="0"/>
              <a:t> </a:t>
            </a:r>
            <a:r>
              <a:rPr lang="tr-TR" sz="1600" dirty="0" err="1"/>
              <a:t>and</a:t>
            </a:r>
            <a:r>
              <a:rPr lang="tr-TR" sz="1600" dirty="0"/>
              <a:t> 360 </a:t>
            </a:r>
            <a:r>
              <a:rPr lang="tr-TR" sz="1600" dirty="0" err="1"/>
              <a:t>publıc</a:t>
            </a:r>
            <a:r>
              <a:rPr lang="tr-TR" sz="1600" dirty="0"/>
              <a:t> </a:t>
            </a:r>
            <a:r>
              <a:rPr lang="tr-TR" sz="1600" dirty="0" err="1"/>
              <a:t>room</a:t>
            </a:r>
            <a:r>
              <a:rPr lang="tr-TR" sz="1600" dirty="0"/>
              <a:t>.</a:t>
            </a:r>
            <a:r>
              <a:rPr lang="tr-TR" sz="1600" dirty="0" err="1"/>
              <a:t>thıs</a:t>
            </a:r>
            <a:r>
              <a:rPr lang="tr-TR" sz="1600" dirty="0"/>
              <a:t> </a:t>
            </a:r>
            <a:r>
              <a:rPr lang="tr-TR" sz="1600" dirty="0" err="1"/>
              <a:t>plays</a:t>
            </a:r>
            <a:r>
              <a:rPr lang="tr-TR" sz="1600" dirty="0"/>
              <a:t> is </a:t>
            </a:r>
            <a:r>
              <a:rPr lang="tr-TR" sz="1600" dirty="0" err="1"/>
              <a:t>generally</a:t>
            </a:r>
            <a:r>
              <a:rPr lang="tr-TR" sz="1600" dirty="0"/>
              <a:t> </a:t>
            </a:r>
            <a:r>
              <a:rPr lang="tr-TR" sz="1600" dirty="0" err="1"/>
              <a:t>about</a:t>
            </a:r>
            <a:r>
              <a:rPr lang="tr-TR" sz="1600" dirty="0"/>
              <a:t> </a:t>
            </a:r>
            <a:r>
              <a:rPr lang="tr-TR" sz="1600" dirty="0" err="1"/>
              <a:t>Turkısh</a:t>
            </a:r>
            <a:r>
              <a:rPr lang="tr-TR" sz="1600" dirty="0"/>
              <a:t> </a:t>
            </a:r>
            <a:r>
              <a:rPr lang="tr-TR" sz="1600" dirty="0" err="1"/>
              <a:t>culture</a:t>
            </a:r>
            <a:r>
              <a:rPr lang="tr-TR" sz="1600" dirty="0"/>
              <a:t> </a:t>
            </a:r>
            <a:r>
              <a:rPr lang="tr-TR" sz="1600" dirty="0" err="1"/>
              <a:t>and</a:t>
            </a:r>
            <a:r>
              <a:rPr lang="tr-TR" sz="1600" dirty="0"/>
              <a:t> </a:t>
            </a:r>
            <a:r>
              <a:rPr lang="tr-TR" sz="1600" dirty="0" err="1"/>
              <a:t>Turkısh</a:t>
            </a:r>
            <a:r>
              <a:rPr lang="tr-TR" sz="1600" dirty="0"/>
              <a:t> </a:t>
            </a:r>
            <a:r>
              <a:rPr lang="tr-TR" sz="1600" dirty="0" err="1"/>
              <a:t>hıstory</a:t>
            </a:r>
            <a:r>
              <a:rPr lang="tr-TR" sz="1600" dirty="0"/>
              <a:t>. </a:t>
            </a:r>
            <a:r>
              <a:rPr lang="tr-TR" sz="1600" dirty="0" err="1"/>
              <a:t>Some</a:t>
            </a:r>
            <a:r>
              <a:rPr lang="tr-TR" sz="1600" dirty="0"/>
              <a:t> of </a:t>
            </a:r>
            <a:r>
              <a:rPr lang="tr-TR" sz="1600" dirty="0" err="1"/>
              <a:t>these</a:t>
            </a:r>
            <a:r>
              <a:rPr lang="tr-TR" sz="1600" dirty="0"/>
              <a:t> </a:t>
            </a:r>
            <a:r>
              <a:rPr lang="tr-TR" sz="1600" dirty="0" err="1"/>
              <a:t>games</a:t>
            </a:r>
            <a:r>
              <a:rPr lang="tr-TR" sz="1600" dirty="0"/>
              <a:t> </a:t>
            </a:r>
            <a:r>
              <a:rPr lang="tr-TR" sz="1600" dirty="0" err="1"/>
              <a:t>are</a:t>
            </a:r>
            <a:r>
              <a:rPr lang="tr-TR" sz="1600" dirty="0"/>
              <a:t>: İstiklal, Akın, Mavi Yıldırım, </a:t>
            </a:r>
            <a:r>
              <a:rPr lang="tr-TR" sz="1600" dirty="0" err="1"/>
              <a:t>Özyurt</a:t>
            </a:r>
            <a:r>
              <a:rPr lang="tr-TR" sz="1600" dirty="0"/>
              <a:t>…</a:t>
            </a:r>
          </a:p>
        </p:txBody>
      </p:sp>
      <p:pic>
        <p:nvPicPr>
          <p:cNvPr id="7" name="3 İçerik Yer Tutucusu" descr="sanayi-i-nefise-mektebi-4.jpg"/>
          <p:cNvPicPr>
            <a:picLocks noGrp="1" noChangeAspect="1"/>
          </p:cNvPicPr>
          <p:nvPr>
            <p:ph idx="1"/>
          </p:nvPr>
        </p:nvPicPr>
        <p:blipFill>
          <a:blip r:embed="rId2" cstate="print"/>
          <a:stretch>
            <a:fillRect/>
          </a:stretch>
        </p:blipFill>
        <p:spPr>
          <a:xfrm>
            <a:off x="1785918" y="928670"/>
            <a:ext cx="5429288" cy="3446973"/>
          </a:xfrm>
        </p:spPr>
      </p:pic>
    </p:spTree>
    <p:extLst>
      <p:ext uri="{BB962C8B-B14F-4D97-AF65-F5344CB8AC3E}">
        <p14:creationId xmlns:p14="http://schemas.microsoft.com/office/powerpoint/2010/main" val="3018124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4071934" y="428604"/>
            <a:ext cx="923651" cy="523220"/>
          </a:xfrm>
          <a:prstGeom prst="rect">
            <a:avLst/>
          </a:prstGeom>
          <a:noFill/>
        </p:spPr>
        <p:txBody>
          <a:bodyPr wrap="none" rtlCol="0">
            <a:spAutoFit/>
          </a:bodyPr>
          <a:lstStyle/>
          <a:p>
            <a:r>
              <a:rPr lang="tr-TR" sz="2800" b="1" dirty="0">
                <a:solidFill>
                  <a:srgbClr val="C00000"/>
                </a:solidFill>
              </a:rPr>
              <a:t>ART</a:t>
            </a:r>
          </a:p>
        </p:txBody>
      </p:sp>
      <p:sp>
        <p:nvSpPr>
          <p:cNvPr id="12" name="11 Dikdörtgen"/>
          <p:cNvSpPr/>
          <p:nvPr/>
        </p:nvSpPr>
        <p:spPr>
          <a:xfrm>
            <a:off x="500034" y="3786190"/>
            <a:ext cx="7929618" cy="2554545"/>
          </a:xfrm>
          <a:prstGeom prst="rect">
            <a:avLst/>
          </a:prstGeom>
        </p:spPr>
        <p:txBody>
          <a:bodyPr wrap="square">
            <a:spAutoFit/>
          </a:bodyPr>
          <a:lstStyle/>
          <a:p>
            <a:r>
              <a:rPr lang="tr-TR" sz="1600" dirty="0" err="1"/>
              <a:t>Bedia</a:t>
            </a:r>
            <a:r>
              <a:rPr lang="tr-TR" sz="1600" dirty="0"/>
              <a:t> Muvahhit </a:t>
            </a:r>
            <a:r>
              <a:rPr lang="tr-TR" sz="1600" dirty="0" err="1"/>
              <a:t>went</a:t>
            </a:r>
            <a:r>
              <a:rPr lang="tr-TR" sz="1600" dirty="0"/>
              <a:t> </a:t>
            </a:r>
            <a:r>
              <a:rPr lang="tr-TR" sz="1600" dirty="0" err="1"/>
              <a:t>to</a:t>
            </a:r>
            <a:r>
              <a:rPr lang="tr-TR" sz="1600" dirty="0"/>
              <a:t> </a:t>
            </a:r>
            <a:r>
              <a:rPr lang="tr-TR" sz="1600" dirty="0" err="1"/>
              <a:t>Greece</a:t>
            </a:r>
            <a:r>
              <a:rPr lang="tr-TR" sz="1600" dirty="0"/>
              <a:t>, Muhsin Ertuğrul </a:t>
            </a:r>
            <a:r>
              <a:rPr lang="tr-TR" sz="1600" dirty="0" err="1"/>
              <a:t>went</a:t>
            </a:r>
            <a:r>
              <a:rPr lang="tr-TR" sz="1600" dirty="0"/>
              <a:t> </a:t>
            </a:r>
            <a:r>
              <a:rPr lang="tr-TR" sz="1600" dirty="0" err="1"/>
              <a:t>Russia</a:t>
            </a:r>
            <a:r>
              <a:rPr lang="tr-TR" sz="1600" dirty="0"/>
              <a:t> </a:t>
            </a:r>
            <a:r>
              <a:rPr lang="tr-TR" sz="1600" dirty="0" err="1"/>
              <a:t>and</a:t>
            </a:r>
            <a:r>
              <a:rPr lang="tr-TR" sz="1600" dirty="0"/>
              <a:t> </a:t>
            </a:r>
            <a:r>
              <a:rPr lang="tr-TR" sz="1600" dirty="0" err="1"/>
              <a:t>they</a:t>
            </a:r>
            <a:r>
              <a:rPr lang="tr-TR" sz="1600" dirty="0"/>
              <a:t> </a:t>
            </a:r>
            <a:r>
              <a:rPr lang="tr-TR" sz="1600" dirty="0" err="1"/>
              <a:t>introduced</a:t>
            </a:r>
            <a:r>
              <a:rPr lang="tr-TR" sz="1600" dirty="0"/>
              <a:t> </a:t>
            </a:r>
            <a:r>
              <a:rPr lang="tr-TR" sz="1600" dirty="0" err="1"/>
              <a:t>Turkısh</a:t>
            </a:r>
            <a:r>
              <a:rPr lang="tr-TR" sz="1600" dirty="0"/>
              <a:t> </a:t>
            </a:r>
            <a:r>
              <a:rPr lang="tr-TR" sz="1600" dirty="0" err="1"/>
              <a:t>yheater</a:t>
            </a:r>
            <a:r>
              <a:rPr lang="tr-TR" sz="1600" dirty="0"/>
              <a:t>.</a:t>
            </a:r>
            <a:br>
              <a:rPr lang="tr-TR" sz="1600" dirty="0"/>
            </a:br>
            <a:r>
              <a:rPr lang="tr-TR" sz="1600" dirty="0" err="1"/>
              <a:t>And</a:t>
            </a:r>
            <a:r>
              <a:rPr lang="tr-TR" sz="1600" dirty="0"/>
              <a:t> </a:t>
            </a:r>
            <a:r>
              <a:rPr lang="tr-TR" sz="1600" dirty="0" err="1"/>
              <a:t>fınally</a:t>
            </a:r>
            <a:r>
              <a:rPr lang="tr-TR" sz="1600" dirty="0"/>
              <a:t>, </a:t>
            </a:r>
            <a:r>
              <a:rPr lang="tr-TR" sz="1600" dirty="0" err="1"/>
              <a:t>if</a:t>
            </a:r>
            <a:r>
              <a:rPr lang="tr-TR" sz="1600" dirty="0"/>
              <a:t> </a:t>
            </a:r>
            <a:r>
              <a:rPr lang="tr-TR" sz="1600" dirty="0" err="1"/>
              <a:t>we</a:t>
            </a:r>
            <a:r>
              <a:rPr lang="tr-TR" sz="1600" dirty="0"/>
              <a:t> talk </a:t>
            </a:r>
            <a:r>
              <a:rPr lang="tr-TR" sz="1600" dirty="0" err="1"/>
              <a:t>about</a:t>
            </a:r>
            <a:r>
              <a:rPr lang="tr-TR" sz="1600" dirty="0"/>
              <a:t> </a:t>
            </a:r>
            <a:r>
              <a:rPr lang="tr-TR" sz="1600" dirty="0" err="1"/>
              <a:t>cinema</a:t>
            </a:r>
            <a:r>
              <a:rPr lang="tr-TR" sz="1600" dirty="0"/>
              <a:t> in 1930’s. </a:t>
            </a:r>
            <a:r>
              <a:rPr lang="tr-TR" sz="1600" dirty="0" err="1"/>
              <a:t>Cinema</a:t>
            </a:r>
            <a:r>
              <a:rPr lang="tr-TR" sz="1600" dirty="0"/>
              <a:t> </a:t>
            </a:r>
            <a:r>
              <a:rPr lang="tr-TR" sz="1600" dirty="0" err="1"/>
              <a:t>started</a:t>
            </a:r>
            <a:r>
              <a:rPr lang="tr-TR" sz="1600" dirty="0"/>
              <a:t> </a:t>
            </a:r>
            <a:r>
              <a:rPr lang="tr-TR" sz="1600" dirty="0" err="1"/>
              <a:t>to</a:t>
            </a:r>
            <a:r>
              <a:rPr lang="tr-TR" sz="1600" dirty="0"/>
              <a:t> </a:t>
            </a:r>
            <a:r>
              <a:rPr lang="tr-TR" sz="1600" dirty="0" err="1"/>
              <a:t>develop</a:t>
            </a:r>
            <a:r>
              <a:rPr lang="tr-TR" sz="1600" dirty="0"/>
              <a:t>. </a:t>
            </a:r>
            <a:r>
              <a:rPr lang="tr-TR" sz="1600" dirty="0" err="1"/>
              <a:t>Portable</a:t>
            </a:r>
            <a:r>
              <a:rPr lang="tr-TR" sz="1600" dirty="0"/>
              <a:t> </a:t>
            </a:r>
            <a:r>
              <a:rPr lang="tr-TR" sz="1600" dirty="0" err="1"/>
              <a:t>cinema</a:t>
            </a:r>
            <a:r>
              <a:rPr lang="tr-TR" sz="1600" dirty="0"/>
              <a:t> </a:t>
            </a:r>
            <a:r>
              <a:rPr lang="tr-TR" sz="1600" dirty="0" err="1"/>
              <a:t>application</a:t>
            </a:r>
            <a:r>
              <a:rPr lang="tr-TR" sz="1600" dirty="0"/>
              <a:t> </a:t>
            </a:r>
            <a:r>
              <a:rPr lang="tr-TR" sz="1600" dirty="0" err="1"/>
              <a:t>started</a:t>
            </a:r>
            <a:r>
              <a:rPr lang="tr-TR" sz="1600" dirty="0"/>
              <a:t> </a:t>
            </a:r>
            <a:r>
              <a:rPr lang="tr-TR" sz="1600" dirty="0" err="1"/>
              <a:t>and</a:t>
            </a:r>
            <a:r>
              <a:rPr lang="tr-TR" sz="1600" dirty="0"/>
              <a:t> </a:t>
            </a:r>
            <a:r>
              <a:rPr lang="tr-TR" sz="1600" dirty="0" err="1"/>
              <a:t>educational</a:t>
            </a:r>
            <a:br>
              <a:rPr lang="tr-TR" sz="1600" dirty="0"/>
            </a:br>
            <a:r>
              <a:rPr lang="tr-TR" sz="1600" dirty="0" err="1"/>
              <a:t>Films</a:t>
            </a:r>
            <a:r>
              <a:rPr lang="tr-TR" sz="1600" dirty="0"/>
              <a:t> </a:t>
            </a:r>
            <a:r>
              <a:rPr lang="tr-TR" sz="1600" dirty="0" err="1"/>
              <a:t>displayed</a:t>
            </a:r>
            <a:r>
              <a:rPr lang="tr-TR" sz="1600" dirty="0"/>
              <a:t> </a:t>
            </a:r>
            <a:r>
              <a:rPr lang="tr-TR" sz="1600" dirty="0" err="1"/>
              <a:t>to</a:t>
            </a:r>
            <a:r>
              <a:rPr lang="tr-TR" sz="1600" dirty="0"/>
              <a:t> </a:t>
            </a:r>
            <a:r>
              <a:rPr lang="tr-TR" sz="1600" dirty="0" err="1"/>
              <a:t>people</a:t>
            </a:r>
            <a:r>
              <a:rPr lang="tr-TR" sz="1600" dirty="0"/>
              <a:t> in </a:t>
            </a:r>
            <a:r>
              <a:rPr lang="tr-TR" sz="1600" dirty="0" err="1"/>
              <a:t>communıty</a:t>
            </a:r>
            <a:r>
              <a:rPr lang="tr-TR" sz="1600" dirty="0"/>
              <a:t> </a:t>
            </a:r>
            <a:r>
              <a:rPr lang="tr-TR" sz="1600" dirty="0" err="1"/>
              <a:t>homes</a:t>
            </a:r>
            <a:r>
              <a:rPr lang="tr-TR" sz="1600" dirty="0"/>
              <a:t>.</a:t>
            </a:r>
            <a:br>
              <a:rPr lang="tr-TR" sz="1600" dirty="0"/>
            </a:br>
            <a:r>
              <a:rPr lang="tr-TR" sz="1600" dirty="0" err="1"/>
              <a:t>In</a:t>
            </a:r>
            <a:r>
              <a:rPr lang="tr-TR" sz="1600" dirty="0"/>
              <a:t> 1932, </a:t>
            </a:r>
            <a:r>
              <a:rPr lang="tr-TR" sz="1600" dirty="0" err="1"/>
              <a:t>there</a:t>
            </a:r>
            <a:r>
              <a:rPr lang="tr-TR" sz="1600" dirty="0"/>
              <a:t> </a:t>
            </a:r>
            <a:r>
              <a:rPr lang="tr-TR" sz="1600" dirty="0" err="1"/>
              <a:t>was</a:t>
            </a:r>
            <a:r>
              <a:rPr lang="tr-TR" sz="1600" dirty="0"/>
              <a:t> 120 </a:t>
            </a:r>
            <a:r>
              <a:rPr lang="tr-TR" sz="1600" dirty="0" err="1"/>
              <a:t>cinema</a:t>
            </a:r>
            <a:r>
              <a:rPr lang="tr-TR" sz="1600" dirty="0"/>
              <a:t> at </a:t>
            </a:r>
            <a:r>
              <a:rPr lang="tr-TR" sz="1600" dirty="0" err="1"/>
              <a:t>Turkey</a:t>
            </a:r>
            <a:r>
              <a:rPr lang="tr-TR" sz="1600" dirty="0"/>
              <a:t>.</a:t>
            </a:r>
            <a:br>
              <a:rPr lang="tr-TR" sz="1600" dirty="0"/>
            </a:br>
            <a:r>
              <a:rPr lang="tr-TR" sz="1600" dirty="0" err="1"/>
              <a:t>The</a:t>
            </a:r>
            <a:r>
              <a:rPr lang="tr-TR" sz="1600" dirty="0"/>
              <a:t> </a:t>
            </a:r>
            <a:r>
              <a:rPr lang="tr-TR" sz="1600" dirty="0" err="1"/>
              <a:t>pionner</a:t>
            </a:r>
            <a:r>
              <a:rPr lang="tr-TR" sz="1600" dirty="0"/>
              <a:t> of </a:t>
            </a:r>
            <a:r>
              <a:rPr lang="tr-TR" sz="1600" dirty="0" err="1"/>
              <a:t>Turkısh</a:t>
            </a:r>
            <a:r>
              <a:rPr lang="tr-TR" sz="1600" dirty="0"/>
              <a:t> </a:t>
            </a:r>
            <a:r>
              <a:rPr lang="tr-TR" sz="1600" dirty="0" err="1"/>
              <a:t>theater</a:t>
            </a:r>
            <a:r>
              <a:rPr lang="tr-TR" sz="1600" dirty="0"/>
              <a:t> Muhsin Ertuğrul, </a:t>
            </a:r>
            <a:r>
              <a:rPr lang="tr-TR" sz="1600" dirty="0" err="1"/>
              <a:t>became</a:t>
            </a:r>
            <a:r>
              <a:rPr lang="tr-TR" sz="1600" dirty="0"/>
              <a:t> </a:t>
            </a:r>
            <a:r>
              <a:rPr lang="tr-TR" sz="1600" dirty="0" err="1"/>
              <a:t>also</a:t>
            </a:r>
            <a:r>
              <a:rPr lang="tr-TR" sz="1600" dirty="0"/>
              <a:t> </a:t>
            </a:r>
            <a:r>
              <a:rPr lang="tr-TR" sz="1600" dirty="0" err="1"/>
              <a:t>pionner</a:t>
            </a:r>
            <a:r>
              <a:rPr lang="tr-TR" sz="1600" dirty="0"/>
              <a:t> of </a:t>
            </a:r>
            <a:r>
              <a:rPr lang="tr-TR" sz="1600" dirty="0" err="1"/>
              <a:t>Turkish</a:t>
            </a:r>
            <a:r>
              <a:rPr lang="tr-TR" sz="1600" dirty="0"/>
              <a:t> </a:t>
            </a:r>
            <a:r>
              <a:rPr lang="tr-TR" sz="1600" dirty="0" err="1"/>
              <a:t>cinema</a:t>
            </a:r>
            <a:r>
              <a:rPr lang="tr-TR" sz="1600" dirty="0"/>
              <a:t>.</a:t>
            </a:r>
            <a:r>
              <a:rPr lang="tr-TR" sz="1600" dirty="0" err="1"/>
              <a:t>The</a:t>
            </a:r>
            <a:r>
              <a:rPr lang="tr-TR" sz="1600" dirty="0"/>
              <a:t> </a:t>
            </a:r>
            <a:r>
              <a:rPr lang="tr-TR" sz="1600" dirty="0" err="1"/>
              <a:t>play</a:t>
            </a:r>
            <a:r>
              <a:rPr lang="tr-TR" sz="1600" dirty="0"/>
              <a:t> </a:t>
            </a:r>
            <a:r>
              <a:rPr lang="tr-TR" sz="1600" dirty="0" err="1"/>
              <a:t>shown</a:t>
            </a:r>
            <a:r>
              <a:rPr lang="tr-TR" sz="1600" dirty="0"/>
              <a:t> in 1932 ‘</a:t>
            </a:r>
            <a:r>
              <a:rPr lang="tr-TR" sz="1600" dirty="0" err="1"/>
              <a:t>Ordeal</a:t>
            </a:r>
            <a:r>
              <a:rPr lang="tr-TR" sz="1600" dirty="0"/>
              <a:t>’, </a:t>
            </a:r>
            <a:r>
              <a:rPr lang="tr-TR" sz="1600" dirty="0" err="1"/>
              <a:t>the</a:t>
            </a:r>
            <a:r>
              <a:rPr lang="tr-TR" sz="1600" dirty="0"/>
              <a:t> </a:t>
            </a:r>
            <a:r>
              <a:rPr lang="tr-TR" sz="1600" dirty="0" err="1"/>
              <a:t>play</a:t>
            </a:r>
            <a:br>
              <a:rPr lang="tr-TR" sz="1600" dirty="0"/>
            </a:br>
            <a:r>
              <a:rPr lang="tr-TR" sz="1600" dirty="0" err="1"/>
              <a:t>Shown</a:t>
            </a:r>
            <a:r>
              <a:rPr lang="tr-TR" sz="1600" dirty="0"/>
              <a:t> in 1929 ‘Ankara Post’, </a:t>
            </a:r>
            <a:r>
              <a:rPr lang="tr-TR" sz="1600" dirty="0" err="1"/>
              <a:t>the</a:t>
            </a:r>
            <a:r>
              <a:rPr lang="tr-TR" sz="1600" dirty="0"/>
              <a:t> </a:t>
            </a:r>
            <a:r>
              <a:rPr lang="tr-TR" sz="1600" dirty="0" err="1"/>
              <a:t>play</a:t>
            </a:r>
            <a:r>
              <a:rPr lang="tr-TR" sz="1600" dirty="0"/>
              <a:t> </a:t>
            </a:r>
            <a:r>
              <a:rPr lang="tr-TR" sz="1600" dirty="0" err="1"/>
              <a:t>shown</a:t>
            </a:r>
            <a:r>
              <a:rPr lang="tr-TR" sz="1600" dirty="0"/>
              <a:t> in 1932 ‘A </a:t>
            </a:r>
            <a:r>
              <a:rPr lang="tr-TR" sz="1600" dirty="0" err="1"/>
              <a:t>National</a:t>
            </a:r>
            <a:r>
              <a:rPr lang="tr-TR" sz="1600" dirty="0"/>
              <a:t> Is </a:t>
            </a:r>
            <a:r>
              <a:rPr lang="tr-TR" sz="1600" dirty="0" err="1"/>
              <a:t>Walkıng</a:t>
            </a:r>
            <a:r>
              <a:rPr lang="tr-TR" sz="1600" dirty="0"/>
              <a:t> </a:t>
            </a:r>
            <a:r>
              <a:rPr lang="tr-TR" sz="1600" dirty="0" err="1"/>
              <a:t>Up</a:t>
            </a:r>
            <a:r>
              <a:rPr lang="tr-TR" sz="1600" dirty="0"/>
              <a:t> ’  </a:t>
            </a:r>
            <a:r>
              <a:rPr lang="tr-TR" sz="1600" dirty="0" err="1"/>
              <a:t>attracted</a:t>
            </a:r>
            <a:r>
              <a:rPr lang="tr-TR" sz="1600" dirty="0"/>
              <a:t> </a:t>
            </a:r>
            <a:r>
              <a:rPr lang="tr-TR" sz="1600" dirty="0" err="1"/>
              <a:t>great</a:t>
            </a:r>
            <a:r>
              <a:rPr lang="tr-TR" sz="1600" dirty="0"/>
              <a:t> </a:t>
            </a:r>
            <a:r>
              <a:rPr lang="tr-TR" sz="1600" dirty="0" err="1"/>
              <a:t>attentıon</a:t>
            </a:r>
            <a:r>
              <a:rPr lang="tr-TR" sz="1600" dirty="0"/>
              <a:t>.</a:t>
            </a:r>
          </a:p>
        </p:txBody>
      </p:sp>
      <p:pic>
        <p:nvPicPr>
          <p:cNvPr id="8" name="3 İçerik Yer Tutucusu" descr="halkevleri_3.jpg"/>
          <p:cNvPicPr>
            <a:picLocks noGrp="1" noChangeAspect="1"/>
          </p:cNvPicPr>
          <p:nvPr>
            <p:ph sz="half" idx="1"/>
          </p:nvPr>
        </p:nvPicPr>
        <p:blipFill>
          <a:blip r:embed="rId2" cstate="print"/>
          <a:stretch>
            <a:fillRect/>
          </a:stretch>
        </p:blipFill>
        <p:spPr>
          <a:xfrm>
            <a:off x="428596" y="928670"/>
            <a:ext cx="4104456" cy="2740355"/>
          </a:xfrm>
        </p:spPr>
      </p:pic>
      <p:pic>
        <p:nvPicPr>
          <p:cNvPr id="9" name="5 İçerik Yer Tutucusu" descr="unnamed.jpg"/>
          <p:cNvPicPr>
            <a:picLocks noChangeAspect="1"/>
          </p:cNvPicPr>
          <p:nvPr/>
        </p:nvPicPr>
        <p:blipFill>
          <a:blip r:embed="rId3" cstate="print"/>
          <a:stretch>
            <a:fillRect/>
          </a:stretch>
        </p:blipFill>
        <p:spPr>
          <a:xfrm>
            <a:off x="4786314" y="928670"/>
            <a:ext cx="4038600" cy="273002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428992" y="357166"/>
            <a:ext cx="2039341" cy="523220"/>
          </a:xfrm>
          <a:prstGeom prst="rect">
            <a:avLst/>
          </a:prstGeom>
          <a:noFill/>
        </p:spPr>
        <p:txBody>
          <a:bodyPr wrap="none" rtlCol="0">
            <a:spAutoFit/>
          </a:bodyPr>
          <a:lstStyle/>
          <a:p>
            <a:r>
              <a:rPr lang="tr-TR" sz="2800" b="1" dirty="0">
                <a:solidFill>
                  <a:srgbClr val="C00000"/>
                </a:solidFill>
              </a:rPr>
              <a:t>ECONOMY</a:t>
            </a:r>
          </a:p>
        </p:txBody>
      </p:sp>
      <p:sp>
        <p:nvSpPr>
          <p:cNvPr id="12" name="11 Dikdörtgen"/>
          <p:cNvSpPr/>
          <p:nvPr/>
        </p:nvSpPr>
        <p:spPr>
          <a:xfrm>
            <a:off x="500034" y="2928934"/>
            <a:ext cx="7929618" cy="3293209"/>
          </a:xfrm>
          <a:prstGeom prst="rect">
            <a:avLst/>
          </a:prstGeom>
        </p:spPr>
        <p:txBody>
          <a:bodyPr wrap="square">
            <a:spAutoFit/>
          </a:bodyPr>
          <a:lstStyle/>
          <a:p>
            <a:pPr algn="just"/>
            <a:r>
              <a:rPr lang="en-US" sz="1600" dirty="0"/>
              <a:t>At the time of the collapse of the Ottoman Empire  during World War I</a:t>
            </a:r>
            <a:r>
              <a:rPr lang="tr-TR" sz="1600" dirty="0"/>
              <a:t> </a:t>
            </a:r>
            <a:r>
              <a:rPr lang="en-US" sz="1600" dirty="0"/>
              <a:t>and the subsequent birth of the Republic, the Turkish economy was underdeveloped: agriculture depended on outmoded techniques and poor-quality livestock, and Turkey's industrial base was weak; the few factories producing basic products such as sugar and flour were under foreign control as a result of the capitulations.</a:t>
            </a:r>
          </a:p>
          <a:p>
            <a:pPr algn="just"/>
            <a:r>
              <a:rPr lang="en-US" sz="1600" dirty="0"/>
              <a:t>Turkey's economy recovered remarkably once hostilities ceased. From 1923 to 1926, agricultural output rose by eighty-seven percent, as agricultural production returned to pre-war levels. Industry and services grew at more than nine percent per year from 1923 to 1929; however, their share of the economy remained quite low at the end of the decade. The government stepped in during the early 1930s to promote economic recovery, following a doctrine known as </a:t>
            </a:r>
            <a:r>
              <a:rPr lang="en-US" sz="1600" dirty="0" err="1"/>
              <a:t>statism</a:t>
            </a:r>
            <a:r>
              <a:rPr lang="en-US" sz="1600" dirty="0"/>
              <a:t>. Growth slowed during the worst years of the depression, except between 1935 and 1939 when it reached six percent per year. </a:t>
            </a:r>
          </a:p>
        </p:txBody>
      </p:sp>
      <p:pic>
        <p:nvPicPr>
          <p:cNvPr id="10" name="9 Resim" descr="DS.PNG"/>
          <p:cNvPicPr>
            <a:picLocks noChangeAspect="1"/>
          </p:cNvPicPr>
          <p:nvPr/>
        </p:nvPicPr>
        <p:blipFill>
          <a:blip r:embed="rId2"/>
          <a:stretch>
            <a:fillRect/>
          </a:stretch>
        </p:blipFill>
        <p:spPr>
          <a:xfrm>
            <a:off x="2643174" y="1000108"/>
            <a:ext cx="3587506" cy="1763957"/>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Metin kutusu"/>
          <p:cNvSpPr txBox="1"/>
          <p:nvPr/>
        </p:nvSpPr>
        <p:spPr>
          <a:xfrm>
            <a:off x="3428992" y="357166"/>
            <a:ext cx="2039341" cy="523220"/>
          </a:xfrm>
          <a:prstGeom prst="rect">
            <a:avLst/>
          </a:prstGeom>
          <a:noFill/>
        </p:spPr>
        <p:txBody>
          <a:bodyPr wrap="none" rtlCol="0">
            <a:spAutoFit/>
          </a:bodyPr>
          <a:lstStyle/>
          <a:p>
            <a:r>
              <a:rPr lang="tr-TR" sz="2800" b="1" dirty="0">
                <a:solidFill>
                  <a:srgbClr val="C00000"/>
                </a:solidFill>
              </a:rPr>
              <a:t>ECONOMY</a:t>
            </a:r>
          </a:p>
        </p:txBody>
      </p:sp>
      <p:sp>
        <p:nvSpPr>
          <p:cNvPr id="12" name="11 Dikdörtgen"/>
          <p:cNvSpPr/>
          <p:nvPr/>
        </p:nvSpPr>
        <p:spPr>
          <a:xfrm>
            <a:off x="3143240" y="1000108"/>
            <a:ext cx="5643602" cy="4832092"/>
          </a:xfrm>
          <a:prstGeom prst="rect">
            <a:avLst/>
          </a:prstGeom>
        </p:spPr>
        <p:txBody>
          <a:bodyPr wrap="square">
            <a:spAutoFit/>
          </a:bodyPr>
          <a:lstStyle/>
          <a:p>
            <a:pPr algn="just"/>
            <a:r>
              <a:rPr lang="tr-TR" sz="1400" dirty="0" err="1"/>
              <a:t>The</a:t>
            </a:r>
            <a:r>
              <a:rPr lang="tr-TR" sz="1400" dirty="0"/>
              <a:t> </a:t>
            </a:r>
            <a:r>
              <a:rPr lang="tr-TR" sz="1400" dirty="0" err="1"/>
              <a:t>clocks</a:t>
            </a:r>
            <a:r>
              <a:rPr lang="tr-TR" sz="1400" dirty="0"/>
              <a:t>, </a:t>
            </a:r>
            <a:r>
              <a:rPr lang="tr-TR" sz="1400" dirty="0" err="1"/>
              <a:t>calendars</a:t>
            </a:r>
            <a:r>
              <a:rPr lang="tr-TR" sz="1400" dirty="0"/>
              <a:t> </a:t>
            </a:r>
            <a:r>
              <a:rPr lang="tr-TR" sz="1400" dirty="0" err="1"/>
              <a:t>and</a:t>
            </a:r>
            <a:r>
              <a:rPr lang="tr-TR" sz="1400" dirty="0"/>
              <a:t> </a:t>
            </a:r>
            <a:r>
              <a:rPr lang="tr-TR" sz="1400" dirty="0" err="1"/>
              <a:t>measurements</a:t>
            </a:r>
            <a:r>
              <a:rPr lang="tr-TR" sz="1400" dirty="0"/>
              <a:t> </a:t>
            </a:r>
            <a:r>
              <a:rPr lang="tr-TR" sz="1400" dirty="0" err="1"/>
              <a:t>used</a:t>
            </a:r>
            <a:r>
              <a:rPr lang="tr-TR" sz="1400" dirty="0"/>
              <a:t> in </a:t>
            </a:r>
            <a:r>
              <a:rPr lang="tr-TR" sz="1400" dirty="0" err="1"/>
              <a:t>the</a:t>
            </a:r>
            <a:r>
              <a:rPr lang="tr-TR" sz="1400" dirty="0"/>
              <a:t> </a:t>
            </a:r>
            <a:r>
              <a:rPr lang="tr-TR" sz="1400" dirty="0" err="1"/>
              <a:t>Ottoman</a:t>
            </a:r>
            <a:r>
              <a:rPr lang="tr-TR" sz="1400" dirty="0"/>
              <a:t> </a:t>
            </a:r>
            <a:r>
              <a:rPr lang="tr-TR" sz="1400" dirty="0" err="1"/>
              <a:t>Empire</a:t>
            </a:r>
            <a:r>
              <a:rPr lang="tr-TR" sz="1400" dirty="0"/>
              <a:t> </a:t>
            </a:r>
            <a:r>
              <a:rPr lang="tr-TR" sz="1400" dirty="0" err="1"/>
              <a:t>were</a:t>
            </a:r>
            <a:r>
              <a:rPr lang="tr-TR" sz="1400" dirty="0"/>
              <a:t> </a:t>
            </a:r>
            <a:r>
              <a:rPr lang="tr-TR" sz="1400" dirty="0" err="1"/>
              <a:t>different</a:t>
            </a:r>
            <a:r>
              <a:rPr lang="tr-TR" sz="1400" dirty="0"/>
              <a:t> </a:t>
            </a:r>
            <a:r>
              <a:rPr lang="tr-TR" sz="1400" dirty="0" err="1"/>
              <a:t>from</a:t>
            </a:r>
            <a:r>
              <a:rPr lang="tr-TR" sz="1400" dirty="0"/>
              <a:t> </a:t>
            </a:r>
            <a:r>
              <a:rPr lang="tr-TR" sz="1400" dirty="0" err="1"/>
              <a:t>those</a:t>
            </a:r>
            <a:r>
              <a:rPr lang="tr-TR" sz="1400" dirty="0"/>
              <a:t> </a:t>
            </a:r>
            <a:r>
              <a:rPr lang="tr-TR" sz="1400" dirty="0" err="1"/>
              <a:t>used</a:t>
            </a:r>
            <a:r>
              <a:rPr lang="tr-TR" sz="1400" dirty="0"/>
              <a:t> in </a:t>
            </a:r>
            <a:r>
              <a:rPr lang="tr-TR" sz="1400" dirty="0" err="1"/>
              <a:t>the</a:t>
            </a:r>
            <a:r>
              <a:rPr lang="tr-TR" sz="1400" dirty="0"/>
              <a:t> </a:t>
            </a:r>
            <a:r>
              <a:rPr lang="tr-TR" sz="1400" dirty="0" err="1"/>
              <a:t>European</a:t>
            </a:r>
            <a:r>
              <a:rPr lang="tr-TR" sz="1400" dirty="0"/>
              <a:t> </a:t>
            </a:r>
            <a:r>
              <a:rPr lang="tr-TR" sz="1400" dirty="0" err="1"/>
              <a:t>countries</a:t>
            </a:r>
            <a:r>
              <a:rPr lang="tr-TR" sz="1400" dirty="0"/>
              <a:t>. </a:t>
            </a:r>
            <a:r>
              <a:rPr lang="tr-TR" sz="1400" dirty="0" err="1"/>
              <a:t>This</a:t>
            </a:r>
            <a:r>
              <a:rPr lang="tr-TR" sz="1400" dirty="0"/>
              <a:t> </a:t>
            </a:r>
            <a:r>
              <a:rPr lang="tr-TR" sz="1400" dirty="0" err="1"/>
              <a:t>situation</a:t>
            </a:r>
            <a:r>
              <a:rPr lang="tr-TR" sz="1400" dirty="0"/>
              <a:t> </a:t>
            </a:r>
            <a:r>
              <a:rPr lang="tr-TR" sz="1400" dirty="0" err="1"/>
              <a:t>made</a:t>
            </a:r>
            <a:r>
              <a:rPr lang="tr-TR" sz="1400" dirty="0"/>
              <a:t> </a:t>
            </a:r>
            <a:r>
              <a:rPr lang="tr-TR" sz="1400" dirty="0" err="1"/>
              <a:t>social</a:t>
            </a:r>
            <a:r>
              <a:rPr lang="tr-TR" sz="1400" dirty="0"/>
              <a:t>, </a:t>
            </a:r>
            <a:r>
              <a:rPr lang="tr-TR" sz="1400" dirty="0" err="1"/>
              <a:t>commercial</a:t>
            </a:r>
            <a:r>
              <a:rPr lang="tr-TR" sz="1400" dirty="0"/>
              <a:t> </a:t>
            </a:r>
            <a:r>
              <a:rPr lang="tr-TR" sz="1400" dirty="0" err="1"/>
              <a:t>and</a:t>
            </a:r>
            <a:r>
              <a:rPr lang="tr-TR" sz="1400" dirty="0"/>
              <a:t> </a:t>
            </a:r>
            <a:r>
              <a:rPr lang="tr-TR" sz="1400" dirty="0" err="1"/>
              <a:t>official</a:t>
            </a:r>
            <a:r>
              <a:rPr lang="tr-TR" sz="1400" dirty="0"/>
              <a:t> </a:t>
            </a:r>
            <a:r>
              <a:rPr lang="tr-TR" sz="1400" dirty="0" err="1"/>
              <a:t>relations</a:t>
            </a:r>
            <a:r>
              <a:rPr lang="tr-TR" sz="1400" dirty="0"/>
              <a:t> </a:t>
            </a:r>
            <a:r>
              <a:rPr lang="tr-TR" sz="1400" dirty="0" err="1"/>
              <a:t>difficult</a:t>
            </a:r>
            <a:r>
              <a:rPr lang="tr-TR" sz="1400" dirty="0"/>
              <a:t> </a:t>
            </a:r>
            <a:r>
              <a:rPr lang="tr-TR" sz="1400" dirty="0" err="1"/>
              <a:t>and</a:t>
            </a:r>
            <a:r>
              <a:rPr lang="tr-TR" sz="1400" dirty="0"/>
              <a:t> </a:t>
            </a:r>
            <a:r>
              <a:rPr lang="tr-TR" sz="1400" dirty="0" err="1"/>
              <a:t>caused</a:t>
            </a:r>
            <a:r>
              <a:rPr lang="tr-TR" sz="1400" dirty="0"/>
              <a:t> </a:t>
            </a:r>
            <a:r>
              <a:rPr lang="tr-TR" sz="1400" dirty="0" err="1"/>
              <a:t>some</a:t>
            </a:r>
            <a:r>
              <a:rPr lang="tr-TR" sz="1400" dirty="0"/>
              <a:t> </a:t>
            </a:r>
            <a:r>
              <a:rPr lang="tr-TR" sz="1400" dirty="0" err="1"/>
              <a:t>confusion</a:t>
            </a:r>
            <a:r>
              <a:rPr lang="tr-TR" sz="1400" dirty="0"/>
              <a:t>. </a:t>
            </a:r>
            <a:r>
              <a:rPr lang="tr-TR" sz="1400" dirty="0" err="1"/>
              <a:t>Some</a:t>
            </a:r>
            <a:r>
              <a:rPr lang="tr-TR" sz="1400" dirty="0"/>
              <a:t> </a:t>
            </a:r>
            <a:r>
              <a:rPr lang="tr-TR" sz="1400" dirty="0" err="1"/>
              <a:t>efforts</a:t>
            </a:r>
            <a:r>
              <a:rPr lang="tr-TR" sz="1400" dirty="0"/>
              <a:t> </a:t>
            </a:r>
            <a:r>
              <a:rPr lang="tr-TR" sz="1400" dirty="0" err="1"/>
              <a:t>were</a:t>
            </a:r>
            <a:r>
              <a:rPr lang="tr-TR" sz="1400" dirty="0"/>
              <a:t> </a:t>
            </a:r>
            <a:r>
              <a:rPr lang="tr-TR" sz="1400" dirty="0" err="1"/>
              <a:t>made</a:t>
            </a:r>
            <a:r>
              <a:rPr lang="tr-TR" sz="1400" dirty="0"/>
              <a:t> </a:t>
            </a:r>
            <a:r>
              <a:rPr lang="tr-TR" sz="1400" dirty="0" err="1"/>
              <a:t>to</a:t>
            </a:r>
            <a:r>
              <a:rPr lang="tr-TR" sz="1400" dirty="0"/>
              <a:t> </a:t>
            </a:r>
            <a:r>
              <a:rPr lang="tr-TR" sz="1400" dirty="0" err="1"/>
              <a:t>overcome</a:t>
            </a:r>
            <a:r>
              <a:rPr lang="tr-TR" sz="1400" dirty="0"/>
              <a:t> </a:t>
            </a:r>
            <a:r>
              <a:rPr lang="tr-TR" sz="1400" dirty="0" err="1"/>
              <a:t>this</a:t>
            </a:r>
            <a:r>
              <a:rPr lang="tr-TR" sz="1400" dirty="0"/>
              <a:t> </a:t>
            </a:r>
            <a:r>
              <a:rPr lang="tr-TR" sz="1400" dirty="0" err="1"/>
              <a:t>difference</a:t>
            </a:r>
            <a:r>
              <a:rPr lang="tr-TR" sz="1400" dirty="0"/>
              <a:t> in </a:t>
            </a:r>
            <a:r>
              <a:rPr lang="tr-TR" sz="1400" dirty="0" err="1"/>
              <a:t>the</a:t>
            </a:r>
            <a:r>
              <a:rPr lang="tr-TR" sz="1400" dirty="0"/>
              <a:t> </a:t>
            </a:r>
            <a:r>
              <a:rPr lang="tr-TR" sz="1400" dirty="0" err="1"/>
              <a:t>last</a:t>
            </a:r>
            <a:r>
              <a:rPr lang="tr-TR" sz="1400" dirty="0"/>
              <a:t> </a:t>
            </a:r>
            <a:r>
              <a:rPr lang="tr-TR" sz="1400" dirty="0" err="1"/>
              <a:t>period</a:t>
            </a:r>
            <a:r>
              <a:rPr lang="tr-TR" sz="1400" dirty="0"/>
              <a:t> of </a:t>
            </a:r>
            <a:r>
              <a:rPr lang="tr-TR" sz="1400" dirty="0" err="1"/>
              <a:t>the</a:t>
            </a:r>
            <a:r>
              <a:rPr lang="tr-TR" sz="1400" dirty="0"/>
              <a:t> </a:t>
            </a:r>
            <a:r>
              <a:rPr lang="tr-TR" sz="1400" dirty="0" err="1"/>
              <a:t>Ottoman</a:t>
            </a:r>
            <a:r>
              <a:rPr lang="tr-TR" sz="1400" dirty="0"/>
              <a:t> </a:t>
            </a:r>
            <a:r>
              <a:rPr lang="tr-TR" sz="1400" dirty="0" err="1"/>
              <a:t>Empire</a:t>
            </a:r>
            <a:r>
              <a:rPr lang="tr-TR" sz="1400" dirty="0"/>
              <a:t>, but it </a:t>
            </a:r>
            <a:r>
              <a:rPr lang="tr-TR" sz="1400" dirty="0" err="1"/>
              <a:t>was</a:t>
            </a:r>
            <a:r>
              <a:rPr lang="tr-TR" sz="1400" dirty="0"/>
              <a:t> not </a:t>
            </a:r>
            <a:r>
              <a:rPr lang="tr-TR" sz="1400" dirty="0" err="1"/>
              <a:t>enough</a:t>
            </a:r>
            <a:r>
              <a:rPr lang="tr-TR" sz="1400" dirty="0"/>
              <a:t>. </a:t>
            </a:r>
            <a:r>
              <a:rPr lang="tr-TR" sz="1400" dirty="0" err="1"/>
              <a:t>After</a:t>
            </a:r>
            <a:r>
              <a:rPr lang="tr-TR" sz="1400" dirty="0"/>
              <a:t> </a:t>
            </a:r>
            <a:r>
              <a:rPr lang="tr-TR" sz="1400" dirty="0" err="1"/>
              <a:t>the</a:t>
            </a:r>
            <a:r>
              <a:rPr lang="tr-TR" sz="1400" dirty="0"/>
              <a:t> </a:t>
            </a:r>
            <a:r>
              <a:rPr lang="tr-TR" sz="1400" dirty="0" err="1"/>
              <a:t>declaration</a:t>
            </a:r>
            <a:r>
              <a:rPr lang="tr-TR" sz="1400" dirty="0"/>
              <a:t> of </a:t>
            </a:r>
            <a:r>
              <a:rPr lang="tr-TR" sz="1400" dirty="0" err="1"/>
              <a:t>the</a:t>
            </a:r>
            <a:r>
              <a:rPr lang="tr-TR" sz="1400" dirty="0"/>
              <a:t> </a:t>
            </a:r>
            <a:r>
              <a:rPr lang="tr-TR" sz="1400" dirty="0" err="1"/>
              <a:t>republic</a:t>
            </a:r>
            <a:r>
              <a:rPr lang="tr-TR" sz="1400" dirty="0"/>
              <a:t>, </a:t>
            </a:r>
            <a:r>
              <a:rPr lang="tr-TR" sz="1400" dirty="0" err="1"/>
              <a:t>efforts</a:t>
            </a:r>
            <a:r>
              <a:rPr lang="tr-TR" sz="1400" dirty="0"/>
              <a:t> </a:t>
            </a:r>
            <a:r>
              <a:rPr lang="tr-TR" sz="1400" dirty="0" err="1"/>
              <a:t>were</a:t>
            </a:r>
            <a:r>
              <a:rPr lang="tr-TR" sz="1400" dirty="0"/>
              <a:t> </a:t>
            </a:r>
            <a:r>
              <a:rPr lang="tr-TR" sz="1400" dirty="0" err="1"/>
              <a:t>started</a:t>
            </a:r>
            <a:r>
              <a:rPr lang="tr-TR" sz="1400" dirty="0"/>
              <a:t> </a:t>
            </a:r>
            <a:r>
              <a:rPr lang="tr-TR" sz="1400" dirty="0" err="1"/>
              <a:t>to</a:t>
            </a:r>
            <a:r>
              <a:rPr lang="tr-TR" sz="1400" dirty="0"/>
              <a:t> </a:t>
            </a:r>
            <a:r>
              <a:rPr lang="tr-TR" sz="1400" dirty="0" err="1"/>
              <a:t>overcome</a:t>
            </a:r>
            <a:r>
              <a:rPr lang="tr-TR" sz="1400" dirty="0"/>
              <a:t> </a:t>
            </a:r>
            <a:r>
              <a:rPr lang="tr-TR" sz="1400" dirty="0" err="1"/>
              <a:t>these</a:t>
            </a:r>
            <a:r>
              <a:rPr lang="tr-TR" sz="1400" dirty="0"/>
              <a:t> </a:t>
            </a:r>
            <a:r>
              <a:rPr lang="tr-TR" sz="1400" dirty="0" err="1"/>
              <a:t>difficulties</a:t>
            </a:r>
            <a:r>
              <a:rPr lang="tr-TR" sz="1400" dirty="0"/>
              <a:t>. </a:t>
            </a:r>
            <a:r>
              <a:rPr lang="tr-TR" sz="1400" dirty="0" err="1"/>
              <a:t>Firstly</a:t>
            </a:r>
            <a:r>
              <a:rPr lang="tr-TR" sz="1400" dirty="0"/>
              <a:t>, </a:t>
            </a:r>
            <a:r>
              <a:rPr lang="tr-TR" sz="1400" dirty="0" err="1"/>
              <a:t>with</a:t>
            </a:r>
            <a:r>
              <a:rPr lang="tr-TR" sz="1400" dirty="0"/>
              <a:t> a </a:t>
            </a:r>
            <a:r>
              <a:rPr lang="tr-TR" sz="1400" dirty="0" err="1"/>
              <a:t>law</a:t>
            </a:r>
            <a:r>
              <a:rPr lang="tr-TR" sz="1400" dirty="0"/>
              <a:t> </a:t>
            </a:r>
            <a:r>
              <a:rPr lang="tr-TR" sz="1400" dirty="0" err="1"/>
              <a:t>passed</a:t>
            </a:r>
            <a:r>
              <a:rPr lang="tr-TR" sz="1400" dirty="0"/>
              <a:t> on 26 </a:t>
            </a:r>
            <a:r>
              <a:rPr lang="tr-TR" sz="1400" dirty="0" err="1"/>
              <a:t>December</a:t>
            </a:r>
            <a:r>
              <a:rPr lang="tr-TR" sz="1400" dirty="0"/>
              <a:t> 1925, </a:t>
            </a:r>
            <a:r>
              <a:rPr lang="tr-TR" sz="1400" dirty="0" err="1"/>
              <a:t>the</a:t>
            </a:r>
            <a:r>
              <a:rPr lang="tr-TR" sz="1400" dirty="0"/>
              <a:t> </a:t>
            </a:r>
            <a:r>
              <a:rPr lang="tr-TR" sz="1400" dirty="0" err="1"/>
              <a:t>Gregorian</a:t>
            </a:r>
            <a:r>
              <a:rPr lang="tr-TR" sz="1400" dirty="0"/>
              <a:t> </a:t>
            </a:r>
            <a:r>
              <a:rPr lang="tr-TR" sz="1400" dirty="0" err="1"/>
              <a:t>calendar</a:t>
            </a:r>
            <a:r>
              <a:rPr lang="tr-TR" sz="1400" dirty="0"/>
              <a:t> </a:t>
            </a:r>
            <a:r>
              <a:rPr lang="tr-TR" sz="1400" dirty="0" err="1"/>
              <a:t>was</a:t>
            </a:r>
            <a:r>
              <a:rPr lang="tr-TR" sz="1400" dirty="0"/>
              <a:t> </a:t>
            </a:r>
            <a:r>
              <a:rPr lang="tr-TR" sz="1400" dirty="0" err="1"/>
              <a:t>adopted</a:t>
            </a:r>
            <a:r>
              <a:rPr lang="tr-TR" sz="1400" dirty="0"/>
              <a:t> </a:t>
            </a:r>
            <a:r>
              <a:rPr lang="tr-TR" sz="1400" dirty="0" err="1"/>
              <a:t>instead</a:t>
            </a:r>
            <a:r>
              <a:rPr lang="tr-TR" sz="1400" dirty="0"/>
              <a:t> of </a:t>
            </a:r>
            <a:r>
              <a:rPr lang="tr-TR" sz="1400" dirty="0" err="1"/>
              <a:t>the</a:t>
            </a:r>
            <a:r>
              <a:rPr lang="tr-TR" sz="1400" dirty="0"/>
              <a:t> </a:t>
            </a:r>
            <a:r>
              <a:rPr lang="tr-TR" sz="1400" dirty="0" err="1"/>
              <a:t>Hijri</a:t>
            </a:r>
            <a:r>
              <a:rPr lang="tr-TR" sz="1400" dirty="0"/>
              <a:t> </a:t>
            </a:r>
            <a:r>
              <a:rPr lang="tr-TR" sz="1400" dirty="0" err="1"/>
              <a:t>and</a:t>
            </a:r>
            <a:r>
              <a:rPr lang="tr-TR" sz="1400" dirty="0"/>
              <a:t> Rumî </a:t>
            </a:r>
            <a:r>
              <a:rPr lang="tr-TR" sz="1400" dirty="0" err="1"/>
              <a:t>calendars</a:t>
            </a:r>
            <a:r>
              <a:rPr lang="tr-TR" sz="1400" dirty="0"/>
              <a:t> </a:t>
            </a:r>
            <a:r>
              <a:rPr lang="tr-TR" sz="1400" dirty="0" err="1"/>
              <a:t>and</a:t>
            </a:r>
            <a:r>
              <a:rPr lang="tr-TR" sz="1400" dirty="0"/>
              <a:t> </a:t>
            </a:r>
            <a:r>
              <a:rPr lang="tr-TR" sz="1400" dirty="0" err="1"/>
              <a:t>then</a:t>
            </a:r>
            <a:r>
              <a:rPr lang="tr-TR" sz="1400" dirty="0"/>
              <a:t> </a:t>
            </a:r>
            <a:r>
              <a:rPr lang="tr-TR" sz="1400" dirty="0" err="1"/>
              <a:t>and</a:t>
            </a:r>
            <a:r>
              <a:rPr lang="tr-TR" sz="1400" dirty="0"/>
              <a:t> it </a:t>
            </a:r>
            <a:r>
              <a:rPr lang="tr-TR" sz="1400" dirty="0" err="1"/>
              <a:t>was</a:t>
            </a:r>
            <a:r>
              <a:rPr lang="tr-TR" sz="1400" dirty="0"/>
              <a:t> </a:t>
            </a:r>
            <a:r>
              <a:rPr lang="tr-TR" sz="1400" dirty="0" err="1"/>
              <a:t>started</a:t>
            </a:r>
            <a:r>
              <a:rPr lang="tr-TR" sz="1400" dirty="0"/>
              <a:t> </a:t>
            </a:r>
            <a:r>
              <a:rPr lang="tr-TR" sz="1400" dirty="0" err="1"/>
              <a:t>to</a:t>
            </a:r>
            <a:r>
              <a:rPr lang="tr-TR" sz="1400" dirty="0"/>
              <a:t> be </a:t>
            </a:r>
            <a:r>
              <a:rPr lang="tr-TR" sz="1400" dirty="0" err="1"/>
              <a:t>used</a:t>
            </a:r>
            <a:r>
              <a:rPr lang="tr-TR" sz="1400" dirty="0"/>
              <a:t> as of </a:t>
            </a:r>
            <a:r>
              <a:rPr lang="tr-TR" sz="1400" dirty="0" err="1"/>
              <a:t>January</a:t>
            </a:r>
            <a:r>
              <a:rPr lang="tr-TR" sz="1400" dirty="0"/>
              <a:t> 1, 1926. </a:t>
            </a:r>
            <a:r>
              <a:rPr lang="tr-TR" sz="1400" dirty="0" err="1"/>
              <a:t>In</a:t>
            </a:r>
            <a:r>
              <a:rPr lang="tr-TR" sz="1400" dirty="0"/>
              <a:t> </a:t>
            </a:r>
            <a:r>
              <a:rPr lang="tr-TR" sz="1400" dirty="0" err="1"/>
              <a:t>addition</a:t>
            </a:r>
            <a:r>
              <a:rPr lang="tr-TR" sz="1400" dirty="0"/>
              <a:t> </a:t>
            </a:r>
            <a:r>
              <a:rPr lang="tr-TR" sz="1400" dirty="0" err="1"/>
              <a:t>to</a:t>
            </a:r>
            <a:r>
              <a:rPr lang="tr-TR" sz="1400" dirty="0"/>
              <a:t> </a:t>
            </a:r>
            <a:r>
              <a:rPr lang="tr-TR" sz="1400" dirty="0" err="1"/>
              <a:t>this</a:t>
            </a:r>
            <a:r>
              <a:rPr lang="tr-TR" sz="1400" dirty="0"/>
              <a:t> </a:t>
            </a:r>
            <a:r>
              <a:rPr lang="tr-TR" sz="1400" dirty="0" err="1"/>
              <a:t>change</a:t>
            </a:r>
            <a:r>
              <a:rPr lang="tr-TR" sz="1400" dirty="0"/>
              <a:t> in </a:t>
            </a:r>
            <a:r>
              <a:rPr lang="tr-TR" sz="1400" dirty="0" err="1"/>
              <a:t>the</a:t>
            </a:r>
            <a:r>
              <a:rPr lang="tr-TR" sz="1400" dirty="0"/>
              <a:t> </a:t>
            </a:r>
            <a:r>
              <a:rPr lang="tr-TR" sz="1400" dirty="0" err="1"/>
              <a:t>calendar</a:t>
            </a:r>
            <a:r>
              <a:rPr lang="tr-TR" sz="1400" dirty="0"/>
              <a:t>, </a:t>
            </a:r>
            <a:r>
              <a:rPr lang="tr-TR" sz="1400" dirty="0" err="1"/>
              <a:t>the</a:t>
            </a:r>
            <a:r>
              <a:rPr lang="tr-TR" sz="1400" dirty="0"/>
              <a:t> </a:t>
            </a:r>
            <a:r>
              <a:rPr lang="tr-TR" sz="1400" dirty="0" err="1"/>
              <a:t>clock</a:t>
            </a:r>
            <a:r>
              <a:rPr lang="tr-TR" sz="1400" dirty="0"/>
              <a:t> </a:t>
            </a:r>
            <a:r>
              <a:rPr lang="tr-TR" sz="1400" dirty="0" err="1"/>
              <a:t>system</a:t>
            </a:r>
            <a:r>
              <a:rPr lang="tr-TR" sz="1400" dirty="0"/>
              <a:t> </a:t>
            </a:r>
            <a:r>
              <a:rPr lang="tr-TR" sz="1400" dirty="0" err="1"/>
              <a:t>used</a:t>
            </a:r>
            <a:r>
              <a:rPr lang="tr-TR" sz="1400" dirty="0"/>
              <a:t> </a:t>
            </a:r>
            <a:r>
              <a:rPr lang="tr-TR" sz="1400" dirty="0" err="1"/>
              <a:t>by</a:t>
            </a:r>
            <a:r>
              <a:rPr lang="tr-TR" sz="1400" dirty="0"/>
              <a:t> </a:t>
            </a:r>
            <a:r>
              <a:rPr lang="tr-TR" sz="1400" dirty="0" err="1"/>
              <a:t>the</a:t>
            </a:r>
            <a:r>
              <a:rPr lang="tr-TR" sz="1400" dirty="0"/>
              <a:t> modern </a:t>
            </a:r>
            <a:r>
              <a:rPr lang="tr-TR" sz="1400" dirty="0" err="1"/>
              <a:t>world</a:t>
            </a:r>
            <a:r>
              <a:rPr lang="tr-TR" sz="1400" dirty="0"/>
              <a:t> </a:t>
            </a:r>
            <a:r>
              <a:rPr lang="tr-TR" sz="1400" dirty="0" err="1"/>
              <a:t>was</a:t>
            </a:r>
            <a:r>
              <a:rPr lang="tr-TR" sz="1400" dirty="0"/>
              <a:t> </a:t>
            </a:r>
            <a:r>
              <a:rPr lang="tr-TR" sz="1400" dirty="0" err="1"/>
              <a:t>adopted</a:t>
            </a:r>
            <a:r>
              <a:rPr lang="tr-TR" sz="1400" dirty="0"/>
              <a:t> </a:t>
            </a:r>
            <a:r>
              <a:rPr lang="tr-TR" sz="1400" dirty="0" err="1"/>
              <a:t>instead</a:t>
            </a:r>
            <a:r>
              <a:rPr lang="tr-TR" sz="1400" dirty="0"/>
              <a:t> of </a:t>
            </a:r>
            <a:r>
              <a:rPr lang="tr-TR" sz="1400" dirty="0" err="1"/>
              <a:t>the</a:t>
            </a:r>
            <a:r>
              <a:rPr lang="tr-TR" sz="1400" dirty="0"/>
              <a:t> </a:t>
            </a:r>
            <a:r>
              <a:rPr lang="tr-TR" sz="1400" dirty="0" err="1"/>
              <a:t>clock</a:t>
            </a:r>
            <a:r>
              <a:rPr lang="tr-TR" sz="1400" dirty="0"/>
              <a:t>, </a:t>
            </a:r>
            <a:r>
              <a:rPr lang="tr-TR" sz="1400" dirty="0" err="1"/>
              <a:t>called</a:t>
            </a:r>
            <a:r>
              <a:rPr lang="tr-TR" sz="1400" dirty="0"/>
              <a:t> </a:t>
            </a:r>
            <a:r>
              <a:rPr lang="tr-TR" sz="1400" dirty="0" err="1"/>
              <a:t>turquoise</a:t>
            </a:r>
            <a:r>
              <a:rPr lang="tr-TR" sz="1400" dirty="0"/>
              <a:t> </a:t>
            </a:r>
            <a:r>
              <a:rPr lang="tr-TR" sz="1400" dirty="0" err="1"/>
              <a:t>which</a:t>
            </a:r>
            <a:r>
              <a:rPr lang="tr-TR" sz="1400" dirty="0"/>
              <a:t> </a:t>
            </a:r>
            <a:r>
              <a:rPr lang="tr-TR" sz="1400" dirty="0" err="1"/>
              <a:t>was</a:t>
            </a:r>
            <a:r>
              <a:rPr lang="tr-TR" sz="1400" dirty="0"/>
              <a:t> </a:t>
            </a:r>
            <a:r>
              <a:rPr lang="tr-TR" sz="1400" dirty="0" err="1"/>
              <a:t>adjusted</a:t>
            </a:r>
            <a:r>
              <a:rPr lang="tr-TR" sz="1400" dirty="0"/>
              <a:t> </a:t>
            </a:r>
            <a:r>
              <a:rPr lang="tr-TR" sz="1400" dirty="0" err="1"/>
              <a:t>to</a:t>
            </a:r>
            <a:r>
              <a:rPr lang="tr-TR" sz="1400" dirty="0"/>
              <a:t> </a:t>
            </a:r>
            <a:r>
              <a:rPr lang="tr-TR" sz="1400" dirty="0" err="1"/>
              <a:t>the</a:t>
            </a:r>
            <a:r>
              <a:rPr lang="tr-TR" sz="1400" dirty="0"/>
              <a:t> </a:t>
            </a:r>
            <a:r>
              <a:rPr lang="tr-TR" sz="1400" dirty="0" err="1"/>
              <a:t>sunset</a:t>
            </a:r>
            <a:r>
              <a:rPr lang="tr-TR" sz="1400" dirty="0"/>
              <a:t>. </a:t>
            </a:r>
            <a:r>
              <a:rPr lang="tr-TR" sz="1400" dirty="0" err="1"/>
              <a:t>With</a:t>
            </a:r>
            <a:r>
              <a:rPr lang="tr-TR" sz="1400" dirty="0"/>
              <a:t> </a:t>
            </a:r>
            <a:r>
              <a:rPr lang="tr-TR" sz="1400" dirty="0" err="1"/>
              <a:t>the</a:t>
            </a:r>
            <a:r>
              <a:rPr lang="tr-TR" sz="1400" dirty="0"/>
              <a:t> </a:t>
            </a:r>
            <a:r>
              <a:rPr lang="tr-TR" sz="1400" dirty="0" err="1"/>
              <a:t>measure</a:t>
            </a:r>
            <a:r>
              <a:rPr lang="tr-TR" sz="1400" dirty="0"/>
              <a:t> of time </a:t>
            </a:r>
            <a:r>
              <a:rPr lang="tr-TR" sz="1400" dirty="0" err="1"/>
              <a:t>taken</a:t>
            </a:r>
            <a:r>
              <a:rPr lang="tr-TR" sz="1400" dirty="0"/>
              <a:t> </a:t>
            </a:r>
            <a:r>
              <a:rPr lang="tr-TR" sz="1400" dirty="0" err="1"/>
              <a:t>from</a:t>
            </a:r>
            <a:r>
              <a:rPr lang="tr-TR" sz="1400" dirty="0"/>
              <a:t> </a:t>
            </a:r>
            <a:r>
              <a:rPr lang="tr-TR" sz="1400" dirty="0" err="1"/>
              <a:t>the</a:t>
            </a:r>
            <a:r>
              <a:rPr lang="tr-TR" sz="1400" dirty="0"/>
              <a:t> </a:t>
            </a:r>
            <a:r>
              <a:rPr lang="tr-TR" sz="1400" dirty="0" err="1"/>
              <a:t>west</a:t>
            </a:r>
            <a:r>
              <a:rPr lang="tr-TR" sz="1400" dirty="0"/>
              <a:t>, </a:t>
            </a:r>
            <a:r>
              <a:rPr lang="tr-TR" sz="1400" dirty="0" err="1"/>
              <a:t>one</a:t>
            </a:r>
            <a:r>
              <a:rPr lang="tr-TR" sz="1400" dirty="0"/>
              <a:t> </a:t>
            </a:r>
            <a:r>
              <a:rPr lang="tr-TR" sz="1400" dirty="0" err="1"/>
              <a:t>day</a:t>
            </a:r>
            <a:r>
              <a:rPr lang="tr-TR" sz="1400" dirty="0"/>
              <a:t> </a:t>
            </a:r>
            <a:r>
              <a:rPr lang="tr-TR" sz="1400" dirty="0" err="1"/>
              <a:t>was</a:t>
            </a:r>
            <a:r>
              <a:rPr lang="tr-TR" sz="1400" dirty="0"/>
              <a:t> </a:t>
            </a:r>
            <a:r>
              <a:rPr lang="tr-TR" sz="1400" dirty="0" err="1"/>
              <a:t>divided</a:t>
            </a:r>
            <a:r>
              <a:rPr lang="tr-TR" sz="1400" dirty="0"/>
              <a:t> </a:t>
            </a:r>
            <a:r>
              <a:rPr lang="tr-TR" sz="1400" dirty="0" err="1"/>
              <a:t>into</a:t>
            </a:r>
            <a:r>
              <a:rPr lang="tr-TR" sz="1400" dirty="0"/>
              <a:t> 24 </a:t>
            </a:r>
            <a:r>
              <a:rPr lang="tr-TR" sz="1400" dirty="0" err="1"/>
              <a:t>hours</a:t>
            </a:r>
            <a:r>
              <a:rPr lang="tr-TR" sz="1400" dirty="0"/>
              <a:t> </a:t>
            </a:r>
            <a:r>
              <a:rPr lang="tr-TR" sz="1400" dirty="0" err="1"/>
              <a:t>and</a:t>
            </a:r>
            <a:r>
              <a:rPr lang="tr-TR" sz="1400" dirty="0"/>
              <a:t> </a:t>
            </a:r>
            <a:r>
              <a:rPr lang="tr-TR" sz="1400" dirty="0" err="1"/>
              <a:t>daily</a:t>
            </a:r>
            <a:r>
              <a:rPr lang="tr-TR" sz="1400" dirty="0"/>
              <a:t> life </a:t>
            </a:r>
            <a:r>
              <a:rPr lang="tr-TR" sz="1400" dirty="0" err="1"/>
              <a:t>was</a:t>
            </a:r>
            <a:r>
              <a:rPr lang="tr-TR" sz="1400" dirty="0"/>
              <a:t> </a:t>
            </a:r>
            <a:r>
              <a:rPr lang="tr-TR" sz="1400" dirty="0" err="1"/>
              <a:t>organized</a:t>
            </a:r>
            <a:r>
              <a:rPr lang="tr-TR" sz="1400" dirty="0"/>
              <a:t>.</a:t>
            </a:r>
            <a:br>
              <a:rPr lang="tr-TR" sz="1400" dirty="0"/>
            </a:br>
            <a:r>
              <a:rPr lang="tr-TR" sz="1400" dirty="0"/>
              <a:t> </a:t>
            </a:r>
            <a:br>
              <a:rPr lang="tr-TR" sz="1400" dirty="0"/>
            </a:br>
            <a:r>
              <a:rPr lang="tr-TR" sz="1400" dirty="0" err="1"/>
              <a:t>With</a:t>
            </a:r>
            <a:r>
              <a:rPr lang="tr-TR" sz="1400" dirty="0"/>
              <a:t> an </a:t>
            </a:r>
            <a:r>
              <a:rPr lang="tr-TR" sz="1400" dirty="0" err="1"/>
              <a:t>amendment</a:t>
            </a:r>
            <a:r>
              <a:rPr lang="tr-TR" sz="1400" dirty="0"/>
              <a:t> </a:t>
            </a:r>
            <a:r>
              <a:rPr lang="tr-TR" sz="1400" dirty="0" err="1"/>
              <a:t>made</a:t>
            </a:r>
            <a:r>
              <a:rPr lang="tr-TR" sz="1400" dirty="0"/>
              <a:t> in 1928, </a:t>
            </a:r>
            <a:r>
              <a:rPr lang="tr-TR" sz="1400" dirty="0" err="1"/>
              <a:t>international</a:t>
            </a:r>
            <a:r>
              <a:rPr lang="tr-TR" sz="1400" dirty="0"/>
              <a:t> </a:t>
            </a:r>
            <a:r>
              <a:rPr lang="tr-TR" sz="1400" dirty="0" err="1"/>
              <a:t>figures</a:t>
            </a:r>
            <a:r>
              <a:rPr lang="tr-TR" sz="1400" dirty="0"/>
              <a:t> </a:t>
            </a:r>
            <a:r>
              <a:rPr lang="tr-TR" sz="1400" dirty="0" err="1"/>
              <a:t>were</a:t>
            </a:r>
            <a:r>
              <a:rPr lang="tr-TR" sz="1400" dirty="0"/>
              <a:t> </a:t>
            </a:r>
            <a:r>
              <a:rPr lang="tr-TR" sz="1400" dirty="0" err="1"/>
              <a:t>accepted</a:t>
            </a:r>
            <a:r>
              <a:rPr lang="tr-TR" sz="1400" dirty="0"/>
              <a:t>. </a:t>
            </a:r>
            <a:r>
              <a:rPr lang="tr-TR" sz="1400" dirty="0" err="1"/>
              <a:t>With</a:t>
            </a:r>
            <a:r>
              <a:rPr lang="tr-TR" sz="1400" dirty="0"/>
              <a:t> a </a:t>
            </a:r>
            <a:r>
              <a:rPr lang="tr-TR" sz="1400" dirty="0" err="1"/>
              <a:t>law</a:t>
            </a:r>
            <a:r>
              <a:rPr lang="tr-TR" sz="1400" dirty="0"/>
              <a:t> </a:t>
            </a:r>
            <a:r>
              <a:rPr lang="tr-TR" sz="1400" dirty="0" err="1"/>
              <a:t>adopted</a:t>
            </a:r>
            <a:r>
              <a:rPr lang="tr-TR" sz="1400" dirty="0"/>
              <a:t> in 1931, </a:t>
            </a:r>
            <a:r>
              <a:rPr lang="tr-TR" sz="1400" dirty="0" err="1"/>
              <a:t>the</a:t>
            </a:r>
            <a:r>
              <a:rPr lang="tr-TR" sz="1400" dirty="0"/>
              <a:t> </a:t>
            </a:r>
            <a:r>
              <a:rPr lang="tr-TR" sz="1400" dirty="0" err="1"/>
              <a:t>old</a:t>
            </a:r>
            <a:r>
              <a:rPr lang="tr-TR" sz="1400" dirty="0"/>
              <a:t> </a:t>
            </a:r>
            <a:r>
              <a:rPr lang="tr-TR" sz="1400" dirty="0" err="1"/>
              <a:t>weight</a:t>
            </a:r>
            <a:r>
              <a:rPr lang="tr-TR" sz="1400" dirty="0"/>
              <a:t> </a:t>
            </a:r>
            <a:r>
              <a:rPr lang="tr-TR" sz="1400" dirty="0" err="1"/>
              <a:t>and</a:t>
            </a:r>
            <a:r>
              <a:rPr lang="tr-TR" sz="1400" dirty="0"/>
              <a:t> </a:t>
            </a:r>
            <a:r>
              <a:rPr lang="tr-TR" sz="1400" dirty="0" err="1"/>
              <a:t>length</a:t>
            </a:r>
            <a:r>
              <a:rPr lang="tr-TR" sz="1400" dirty="0"/>
              <a:t> </a:t>
            </a:r>
            <a:r>
              <a:rPr lang="tr-TR" sz="1400" dirty="0" err="1"/>
              <a:t>measures</a:t>
            </a:r>
            <a:r>
              <a:rPr lang="tr-TR" sz="1400" dirty="0"/>
              <a:t> </a:t>
            </a:r>
            <a:r>
              <a:rPr lang="tr-TR" sz="1400" dirty="0" err="1"/>
              <a:t>were</a:t>
            </a:r>
            <a:r>
              <a:rPr lang="tr-TR" sz="1400" dirty="0"/>
              <a:t> </a:t>
            </a:r>
            <a:r>
              <a:rPr lang="tr-TR" sz="1400" dirty="0" err="1"/>
              <a:t>changed</a:t>
            </a:r>
            <a:r>
              <a:rPr lang="tr-TR" sz="1400" dirty="0"/>
              <a:t>. </a:t>
            </a:r>
            <a:r>
              <a:rPr lang="tr-TR" sz="1400" dirty="0" err="1"/>
              <a:t>Measurement</a:t>
            </a:r>
            <a:r>
              <a:rPr lang="tr-TR" sz="1400" dirty="0"/>
              <a:t> </a:t>
            </a:r>
            <a:r>
              <a:rPr lang="tr-TR" sz="1400" dirty="0" err="1"/>
              <a:t>units</a:t>
            </a:r>
            <a:r>
              <a:rPr lang="tr-TR" sz="1400" dirty="0"/>
              <a:t> </a:t>
            </a:r>
            <a:r>
              <a:rPr lang="tr-TR" sz="1400" dirty="0" err="1"/>
              <a:t>such</a:t>
            </a:r>
            <a:r>
              <a:rPr lang="tr-TR" sz="1400" dirty="0"/>
              <a:t> as </a:t>
            </a:r>
            <a:r>
              <a:rPr lang="tr-TR" sz="1400" dirty="0" err="1"/>
              <a:t>arch</a:t>
            </a:r>
            <a:r>
              <a:rPr lang="tr-TR" sz="1400" dirty="0"/>
              <a:t>, endaze </a:t>
            </a:r>
            <a:r>
              <a:rPr lang="tr-TR" sz="1400" dirty="0" err="1"/>
              <a:t>and</a:t>
            </a:r>
            <a:r>
              <a:rPr lang="tr-TR" sz="1400" dirty="0"/>
              <a:t> okka, </a:t>
            </a:r>
            <a:r>
              <a:rPr lang="tr-TR" sz="1400" dirty="0" err="1"/>
              <a:t>which</a:t>
            </a:r>
            <a:r>
              <a:rPr lang="tr-TR" sz="1400" dirty="0"/>
              <a:t> </a:t>
            </a:r>
            <a:r>
              <a:rPr lang="tr-TR" sz="1400" dirty="0" err="1"/>
              <a:t>were</a:t>
            </a:r>
            <a:r>
              <a:rPr lang="tr-TR" sz="1400" dirty="0"/>
              <a:t> </a:t>
            </a:r>
            <a:r>
              <a:rPr lang="tr-TR" sz="1400" dirty="0" err="1"/>
              <a:t>used</a:t>
            </a:r>
            <a:r>
              <a:rPr lang="tr-TR" sz="1400" dirty="0"/>
              <a:t> in </a:t>
            </a:r>
            <a:r>
              <a:rPr lang="tr-TR" sz="1400" dirty="0" err="1"/>
              <a:t>the</a:t>
            </a:r>
            <a:r>
              <a:rPr lang="tr-TR" sz="1400" dirty="0"/>
              <a:t> </a:t>
            </a:r>
            <a:r>
              <a:rPr lang="tr-TR" sz="1400" dirty="0" err="1"/>
              <a:t>past</a:t>
            </a:r>
            <a:r>
              <a:rPr lang="tr-TR" sz="1400" dirty="0"/>
              <a:t>, </a:t>
            </a:r>
            <a:r>
              <a:rPr lang="tr-TR" sz="1400" dirty="0" err="1"/>
              <a:t>were</a:t>
            </a:r>
            <a:r>
              <a:rPr lang="tr-TR" sz="1400" dirty="0"/>
              <a:t> </a:t>
            </a:r>
            <a:r>
              <a:rPr lang="tr-TR" sz="1400" dirty="0" err="1"/>
              <a:t>removed</a:t>
            </a:r>
            <a:r>
              <a:rPr lang="tr-TR" sz="1400" dirty="0"/>
              <a:t>. </a:t>
            </a:r>
            <a:r>
              <a:rPr lang="tr-TR" sz="1400" dirty="0" err="1"/>
              <a:t>Instead</a:t>
            </a:r>
            <a:r>
              <a:rPr lang="tr-TR" sz="1400" dirty="0"/>
              <a:t> of </a:t>
            </a:r>
            <a:r>
              <a:rPr lang="tr-TR" sz="1400" dirty="0" err="1"/>
              <a:t>these</a:t>
            </a:r>
            <a:r>
              <a:rPr lang="tr-TR" sz="1400" dirty="0"/>
              <a:t>, </a:t>
            </a:r>
            <a:r>
              <a:rPr lang="tr-TR" sz="1400" dirty="0" err="1"/>
              <a:t>the</a:t>
            </a:r>
            <a:r>
              <a:rPr lang="tr-TR" sz="1400" dirty="0"/>
              <a:t> </a:t>
            </a:r>
            <a:r>
              <a:rPr lang="tr-TR" sz="1400" dirty="0" err="1"/>
              <a:t>meter</a:t>
            </a:r>
            <a:r>
              <a:rPr lang="tr-TR" sz="1400" dirty="0"/>
              <a:t> </a:t>
            </a:r>
            <a:r>
              <a:rPr lang="tr-TR" sz="1400" dirty="0" err="1"/>
              <a:t>was</a:t>
            </a:r>
            <a:r>
              <a:rPr lang="tr-TR" sz="1400" dirty="0"/>
              <a:t> </a:t>
            </a:r>
            <a:r>
              <a:rPr lang="tr-TR" sz="1400" dirty="0" err="1"/>
              <a:t>accepted</a:t>
            </a:r>
            <a:r>
              <a:rPr lang="tr-TR" sz="1400" dirty="0"/>
              <a:t> as </a:t>
            </a:r>
            <a:r>
              <a:rPr lang="tr-TR" sz="1400" dirty="0" err="1"/>
              <a:t>the</a:t>
            </a:r>
            <a:r>
              <a:rPr lang="tr-TR" sz="1400" dirty="0"/>
              <a:t> </a:t>
            </a:r>
            <a:r>
              <a:rPr lang="tr-TR" sz="1400" dirty="0" err="1"/>
              <a:t>measure</a:t>
            </a:r>
            <a:r>
              <a:rPr lang="tr-TR" sz="1400" dirty="0"/>
              <a:t> of </a:t>
            </a:r>
            <a:r>
              <a:rPr lang="tr-TR" sz="1400" dirty="0" err="1"/>
              <a:t>length</a:t>
            </a:r>
            <a:r>
              <a:rPr lang="tr-TR" sz="1400" dirty="0"/>
              <a:t> </a:t>
            </a:r>
            <a:r>
              <a:rPr lang="tr-TR" sz="1400" dirty="0" err="1"/>
              <a:t>and</a:t>
            </a:r>
            <a:r>
              <a:rPr lang="tr-TR" sz="1400" dirty="0"/>
              <a:t> kilo as </a:t>
            </a:r>
            <a:r>
              <a:rPr lang="tr-TR" sz="1400" dirty="0" err="1"/>
              <a:t>the</a:t>
            </a:r>
            <a:r>
              <a:rPr lang="tr-TR" sz="1400" dirty="0"/>
              <a:t> </a:t>
            </a:r>
            <a:r>
              <a:rPr lang="tr-TR" sz="1400" dirty="0" err="1"/>
              <a:t>measure</a:t>
            </a:r>
            <a:r>
              <a:rPr lang="tr-TR" sz="1400" dirty="0"/>
              <a:t> of </a:t>
            </a:r>
            <a:r>
              <a:rPr lang="tr-TR" sz="1400" dirty="0" err="1"/>
              <a:t>weight</a:t>
            </a:r>
            <a:r>
              <a:rPr lang="tr-TR" sz="1400" dirty="0"/>
              <a:t>. </a:t>
            </a:r>
            <a:r>
              <a:rPr lang="tr-TR" sz="1400" dirty="0" err="1"/>
              <a:t>With</a:t>
            </a:r>
            <a:r>
              <a:rPr lang="tr-TR" sz="1400" dirty="0"/>
              <a:t> </a:t>
            </a:r>
            <a:r>
              <a:rPr lang="tr-TR" sz="1400" dirty="0" err="1"/>
              <a:t>these</a:t>
            </a:r>
            <a:r>
              <a:rPr lang="tr-TR" sz="1400" dirty="0"/>
              <a:t> </a:t>
            </a:r>
            <a:r>
              <a:rPr lang="tr-TR" sz="1400" dirty="0" err="1"/>
              <a:t>changes</a:t>
            </a:r>
            <a:r>
              <a:rPr lang="tr-TR" sz="1400" dirty="0"/>
              <a:t> in </a:t>
            </a:r>
            <a:r>
              <a:rPr lang="tr-TR" sz="1400" dirty="0" err="1"/>
              <a:t>length</a:t>
            </a:r>
            <a:r>
              <a:rPr lang="tr-TR" sz="1400" dirty="0"/>
              <a:t> </a:t>
            </a:r>
            <a:r>
              <a:rPr lang="tr-TR" sz="1400" dirty="0" err="1"/>
              <a:t>and</a:t>
            </a:r>
            <a:r>
              <a:rPr lang="tr-TR" sz="1400" dirty="0"/>
              <a:t> </a:t>
            </a:r>
            <a:r>
              <a:rPr lang="tr-TR" sz="1400" dirty="0" err="1"/>
              <a:t>weight</a:t>
            </a:r>
            <a:r>
              <a:rPr lang="tr-TR" sz="1400" dirty="0"/>
              <a:t> </a:t>
            </a:r>
            <a:r>
              <a:rPr lang="tr-TR" sz="1400" dirty="0" err="1"/>
              <a:t>measurements</a:t>
            </a:r>
            <a:r>
              <a:rPr lang="tr-TR" sz="1400" dirty="0"/>
              <a:t>, </a:t>
            </a:r>
            <a:r>
              <a:rPr lang="tr-TR" sz="1400" dirty="0" err="1"/>
              <a:t>unity</a:t>
            </a:r>
            <a:r>
              <a:rPr lang="tr-TR" sz="1400" dirty="0"/>
              <a:t> in </a:t>
            </a:r>
            <a:r>
              <a:rPr lang="tr-TR" sz="1400" dirty="0" err="1"/>
              <a:t>the</a:t>
            </a:r>
            <a:r>
              <a:rPr lang="tr-TR" sz="1400" dirty="0"/>
              <a:t> </a:t>
            </a:r>
            <a:r>
              <a:rPr lang="tr-TR" sz="1400" dirty="0" err="1"/>
              <a:t>country</a:t>
            </a:r>
            <a:r>
              <a:rPr lang="tr-TR" sz="1400" dirty="0"/>
              <a:t> </a:t>
            </a:r>
            <a:r>
              <a:rPr lang="tr-TR" sz="1400" dirty="0" err="1"/>
              <a:t>was</a:t>
            </a:r>
            <a:r>
              <a:rPr lang="tr-TR" sz="1400" dirty="0"/>
              <a:t> </a:t>
            </a:r>
            <a:r>
              <a:rPr lang="tr-TR" sz="1400" dirty="0" err="1"/>
              <a:t>achieved</a:t>
            </a:r>
            <a:r>
              <a:rPr lang="tr-TR" sz="1400" dirty="0"/>
              <a:t>.</a:t>
            </a:r>
            <a:endParaRPr lang="en-US" sz="1400" dirty="0"/>
          </a:p>
        </p:txBody>
      </p:sp>
      <p:pic>
        <p:nvPicPr>
          <p:cNvPr id="5" name="4 Resim" descr="CaptureCZX.PNG"/>
          <p:cNvPicPr>
            <a:picLocks noChangeAspect="1"/>
          </p:cNvPicPr>
          <p:nvPr/>
        </p:nvPicPr>
        <p:blipFill>
          <a:blip r:embed="rId2"/>
          <a:stretch>
            <a:fillRect/>
          </a:stretch>
        </p:blipFill>
        <p:spPr>
          <a:xfrm>
            <a:off x="285720" y="1071546"/>
            <a:ext cx="2685332" cy="4643470"/>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3643306" y="2500306"/>
            <a:ext cx="1857388" cy="707886"/>
          </a:xfrm>
          <a:prstGeom prst="rect">
            <a:avLst/>
          </a:prstGeom>
          <a:noFill/>
        </p:spPr>
        <p:txBody>
          <a:bodyPr wrap="square" rtlCol="0">
            <a:spAutoFit/>
          </a:bodyPr>
          <a:lstStyle/>
          <a:p>
            <a:pPr algn="ctr"/>
            <a:r>
              <a:rPr lang="tr-TR" sz="4000" b="1" dirty="0">
                <a:solidFill>
                  <a:srgbClr val="C00000"/>
                </a:solidFill>
              </a:rPr>
              <a:t>1970</a:t>
            </a:r>
          </a:p>
        </p:txBody>
      </p:sp>
    </p:spTree>
    <p:extLst>
      <p:ext uri="{BB962C8B-B14F-4D97-AF65-F5344CB8AC3E}">
        <p14:creationId xmlns:p14="http://schemas.microsoft.com/office/powerpoint/2010/main" val="3018124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TURKISH PEACE OPERATION</a:t>
            </a:r>
          </a:p>
        </p:txBody>
      </p:sp>
      <p:sp>
        <p:nvSpPr>
          <p:cNvPr id="1029" name="Rectangle 5"/>
          <p:cNvSpPr>
            <a:spLocks noChangeArrowheads="1"/>
          </p:cNvSpPr>
          <p:nvPr/>
        </p:nvSpPr>
        <p:spPr bwMode="auto">
          <a:xfrm>
            <a:off x="357158" y="1285860"/>
            <a:ext cx="5000660" cy="49398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1" i="0" u="none" strike="noStrike" cap="none" normalizeH="0" baseline="0" dirty="0" err="1">
                <a:ln>
                  <a:noFill/>
                </a:ln>
                <a:effectLst/>
                <a:latin typeface="Arial" pitchFamily="34" charset="0"/>
                <a:ea typeface="Times New Roman" pitchFamily="18" charset="0"/>
                <a:cs typeface="Arial" pitchFamily="34" charset="0"/>
              </a:rPr>
              <a:t>Turkish</a:t>
            </a:r>
            <a:r>
              <a:rPr kumimoji="0" lang="tr-TR" sz="1500" b="1" i="0" u="none" strike="noStrike" cap="none" normalizeH="0" baseline="0" dirty="0">
                <a:ln>
                  <a:noFill/>
                </a:ln>
                <a:effectLst/>
                <a:latin typeface="Arial" pitchFamily="34" charset="0"/>
                <a:ea typeface="Times New Roman" pitchFamily="18" charset="0"/>
                <a:cs typeface="Arial" pitchFamily="34" charset="0"/>
              </a:rPr>
              <a:t> </a:t>
            </a:r>
            <a:r>
              <a:rPr kumimoji="0" lang="tr-TR" sz="1500" b="1" i="0" u="none" strike="noStrike" cap="none" normalizeH="0" baseline="0" dirty="0" err="1">
                <a:ln>
                  <a:noFill/>
                </a:ln>
                <a:effectLst/>
                <a:latin typeface="Arial" pitchFamily="34" charset="0"/>
                <a:ea typeface="Times New Roman" pitchFamily="18" charset="0"/>
                <a:cs typeface="Arial" pitchFamily="34" charset="0"/>
              </a:rPr>
              <a:t>invasion</a:t>
            </a:r>
            <a:r>
              <a:rPr kumimoji="0" lang="tr-TR" sz="1500" b="1" i="0" u="none" strike="noStrike" cap="none" normalizeH="0" baseline="0" dirty="0">
                <a:ln>
                  <a:noFill/>
                </a:ln>
                <a:effectLst/>
                <a:latin typeface="Arial" pitchFamily="34" charset="0"/>
                <a:ea typeface="Times New Roman" pitchFamily="18" charset="0"/>
                <a:cs typeface="Arial" pitchFamily="34" charset="0"/>
              </a:rPr>
              <a:t> of </a:t>
            </a:r>
            <a:r>
              <a:rPr kumimoji="0" lang="tr-TR" sz="1500" b="1" i="0" u="none" strike="noStrike" cap="none" normalizeH="0" baseline="0" dirty="0" err="1">
                <a:ln>
                  <a:noFill/>
                </a:ln>
                <a:effectLst/>
                <a:latin typeface="Arial" pitchFamily="34" charset="0"/>
                <a:ea typeface="Times New Roman" pitchFamily="18" charset="0"/>
                <a:cs typeface="Arial" pitchFamily="34" charset="0"/>
              </a:rPr>
              <a:t>Cyprus</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was</a:t>
            </a:r>
            <a:r>
              <a:rPr kumimoji="0" lang="tr-TR" sz="1500" b="0" i="0" u="none" strike="noStrike" cap="none" normalizeH="0" baseline="0" dirty="0">
                <a:ln>
                  <a:noFill/>
                </a:ln>
                <a:effectLst/>
                <a:latin typeface="Arial" pitchFamily="34" charset="0"/>
                <a:ea typeface="Times New Roman" pitchFamily="18" charset="0"/>
                <a:cs typeface="Arial" pitchFamily="34" charset="0"/>
              </a:rPr>
              <a:t> a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Turkish</a:t>
            </a:r>
            <a:r>
              <a:rPr lang="tr-TR" sz="1500" dirty="0">
                <a:ea typeface="Times New Roman" pitchFamily="18"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military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peace</a:t>
            </a:r>
            <a:r>
              <a:rPr lang="tr-TR" sz="1500" dirty="0">
                <a:ea typeface="Times New Roman" pitchFamily="18"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operation</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island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countr</a:t>
            </a:r>
            <a:r>
              <a:rPr kumimoji="0" lang="tr-TR" sz="1500" b="0" i="0" u="none" strike="noStrike" cap="none" normalizeH="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Cyprus</a:t>
            </a:r>
            <a:r>
              <a:rPr kumimoji="0" lang="tr-TR" sz="1500" b="0" i="0" u="none" strike="noStrike" cap="none" normalizeH="0" baseline="0" dirty="0">
                <a:ln>
                  <a:noFill/>
                </a:ln>
                <a:effectLst/>
                <a:latin typeface="Arial" pitchFamily="34" charset="0"/>
                <a:ea typeface="Times New Roman" pitchFamily="18" charset="0"/>
                <a:cs typeface="Arial" pitchFamily="34" charset="0"/>
              </a:rPr>
              <a:t>.</a:t>
            </a:r>
            <a:r>
              <a:rPr kumimoji="0" lang="tr-TR" sz="1500" b="0" i="0" u="none" strike="noStrike" cap="none" normalizeH="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was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launched</a:t>
            </a:r>
            <a:r>
              <a:rPr kumimoji="0" lang="tr-TR" sz="1500" b="0" i="0" u="none" strike="noStrike" cap="none" normalizeH="0" baseline="0" dirty="0">
                <a:ln>
                  <a:noFill/>
                </a:ln>
                <a:effectLst/>
                <a:latin typeface="Arial" pitchFamily="34" charset="0"/>
                <a:ea typeface="Times New Roman" pitchFamily="18" charset="0"/>
                <a:cs typeface="Arial" pitchFamily="34" charset="0"/>
              </a:rPr>
              <a:t> on 20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July</a:t>
            </a:r>
            <a:r>
              <a:rPr kumimoji="0" lang="tr-TR" sz="1500" b="0" i="0" u="none" strike="noStrike" cap="none" normalizeH="0" baseline="0" dirty="0">
                <a:ln>
                  <a:noFill/>
                </a:ln>
                <a:effectLst/>
                <a:latin typeface="Arial" pitchFamily="34" charset="0"/>
                <a:ea typeface="Times New Roman" pitchFamily="18" charset="0"/>
                <a:cs typeface="Arial" pitchFamily="34" charset="0"/>
              </a:rPr>
              <a:t> 1974,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following</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Cypriot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coup</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d'état</a:t>
            </a:r>
            <a:r>
              <a:rPr kumimoji="0" lang="tr-TR" sz="1500" b="0" i="0" u="none" strike="noStrike" cap="none" normalizeH="0" baseline="0" dirty="0">
                <a:ln>
                  <a:noFill/>
                </a:ln>
                <a:effectLst/>
                <a:latin typeface="Arial" pitchFamily="34" charset="0"/>
                <a:ea typeface="Times New Roman" pitchFamily="18" charset="0"/>
                <a:cs typeface="Arial" pitchFamily="34" charset="0"/>
              </a:rPr>
              <a:t> on 15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July</a:t>
            </a:r>
            <a:r>
              <a:rPr kumimoji="0" lang="tr-TR" sz="1500" b="0" i="0" u="none" strike="noStrike" cap="none" normalizeH="0" baseline="0" dirty="0">
                <a:ln>
                  <a:noFill/>
                </a:ln>
                <a:effectLst/>
                <a:latin typeface="Arial" pitchFamily="34" charset="0"/>
                <a:ea typeface="Times New Roman" pitchFamily="18" charset="0"/>
                <a:cs typeface="Arial" pitchFamily="34" charset="0"/>
              </a:rPr>
              <a:t> 1974.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coup</a:t>
            </a:r>
            <a:r>
              <a:rPr kumimoji="0" lang="tr-TR" sz="1500" b="0" i="0" u="none" strike="noStrike" cap="none" normalizeH="0" baseline="0" dirty="0">
                <a:ln>
                  <a:noFill/>
                </a:ln>
                <a:effectLst/>
                <a:latin typeface="Arial" pitchFamily="34" charset="0"/>
                <a:ea typeface="Times New Roman" pitchFamily="18" charset="0"/>
                <a:cs typeface="Arial" pitchFamily="34" charset="0"/>
              </a:rPr>
              <a:t> had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been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ordered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military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Junta</a:t>
            </a:r>
            <a:r>
              <a:rPr kumimoji="0" lang="tr-TR" sz="1500" b="0" i="0" u="none" strike="noStrike" cap="none" normalizeH="0" baseline="0" dirty="0">
                <a:ln>
                  <a:noFill/>
                </a:ln>
                <a:effectLst/>
                <a:latin typeface="Arial" pitchFamily="34" charset="0"/>
                <a:ea typeface="Times New Roman" pitchFamily="18" charset="0"/>
                <a:cs typeface="Arial" pitchFamily="34" charset="0"/>
              </a:rPr>
              <a:t> in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Greece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staged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Cypriot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National</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Guard</a:t>
            </a:r>
            <a:r>
              <a:rPr kumimoji="0" lang="tr-TR" sz="1500" b="0" i="0" u="none" strike="noStrike" cap="none" normalizeH="0" baseline="0" dirty="0">
                <a:ln>
                  <a:noFill/>
                </a:ln>
                <a:effectLst/>
                <a:latin typeface="Arial" pitchFamily="34" charset="0"/>
                <a:ea typeface="Times New Roman" pitchFamily="18" charset="0"/>
                <a:cs typeface="Arial" pitchFamily="34" charset="0"/>
              </a:rPr>
              <a:t> in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conjunction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with</a:t>
            </a:r>
            <a:r>
              <a:rPr kumimoji="0" lang="tr-TR" sz="1500" b="0" i="0" u="none" strike="noStrike" cap="none" normalizeH="0" baseline="0" dirty="0">
                <a:ln>
                  <a:noFill/>
                </a:ln>
                <a:effectLst/>
                <a:latin typeface="Arial" pitchFamily="34" charset="0"/>
                <a:ea typeface="Times New Roman" pitchFamily="18" charset="0"/>
                <a:cs typeface="Arial" pitchFamily="34" charset="0"/>
              </a:rPr>
              <a:t> EOKA-B.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deposed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Cypriot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president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Archbishop</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Makarios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IIIand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installed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Nikos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Sampson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aim</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coup</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was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union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1" u="none" strike="noStrike" cap="none" normalizeH="0" baseline="0" dirty="0" err="1">
                <a:ln>
                  <a:noFill/>
                </a:ln>
                <a:effectLst/>
                <a:latin typeface="Arial" pitchFamily="34" charset="0"/>
                <a:ea typeface="Times New Roman" pitchFamily="18" charset="0"/>
                <a:cs typeface="Arial" pitchFamily="34" charset="0"/>
              </a:rPr>
              <a:t>enosis</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Cyprus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with</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Greece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Hellenic</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Republic</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Cyprus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to</a:t>
            </a:r>
            <a:r>
              <a:rPr kumimoji="0" lang="tr-TR" sz="1500" b="0" i="0" u="none" strike="noStrike" cap="none" normalizeH="0" baseline="0" dirty="0">
                <a:ln>
                  <a:noFill/>
                </a:ln>
                <a:effectLst/>
                <a:latin typeface="Arial" pitchFamily="34" charset="0"/>
                <a:ea typeface="Times New Roman" pitchFamily="18" charset="0"/>
                <a:cs typeface="Arial" pitchFamily="34" charset="0"/>
              </a:rPr>
              <a:t> be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declared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tr-TR" sz="1500" b="0" i="0" u="none" strike="noStrike" cap="none" normalizeH="0" baseline="0" dirty="0" err="1">
                <a:ln>
                  <a:noFill/>
                </a:ln>
                <a:effectLst/>
                <a:latin typeface="Arial" pitchFamily="34" charset="0"/>
                <a:ea typeface="Times New Roman" pitchFamily="18" charset="0"/>
                <a:cs typeface="Arial" pitchFamily="34" charset="0"/>
              </a:rPr>
              <a:t>In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July</a:t>
            </a:r>
            <a:r>
              <a:rPr kumimoji="0" lang="tr-TR" sz="1500" b="0" i="0" u="none" strike="noStrike" cap="none" normalizeH="0" baseline="0" dirty="0">
                <a:ln>
                  <a:noFill/>
                </a:ln>
                <a:effectLst/>
                <a:latin typeface="Arial" pitchFamily="34" charset="0"/>
                <a:ea typeface="Times New Roman" pitchFamily="18" charset="0"/>
                <a:cs typeface="Arial" pitchFamily="34" charset="0"/>
              </a:rPr>
              <a:t> 1974,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Turkish</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forces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invaded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captured</a:t>
            </a:r>
            <a:r>
              <a:rPr kumimoji="0" lang="tr-TR" sz="1500" b="0" i="0" u="none" strike="noStrike" cap="none" normalizeH="0" baseline="0" dirty="0">
                <a:ln>
                  <a:noFill/>
                </a:ln>
                <a:effectLst/>
                <a:latin typeface="Arial" pitchFamily="34" charset="0"/>
                <a:ea typeface="Times New Roman" pitchFamily="18" charset="0"/>
                <a:cs typeface="Arial" pitchFamily="34" charset="0"/>
              </a:rPr>
              <a:t> 3%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island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before</a:t>
            </a:r>
            <a:r>
              <a:rPr kumimoji="0" lang="tr-TR" sz="1500" b="0" i="0" u="none" strike="noStrike" cap="none" normalizeH="0" baseline="0" dirty="0">
                <a:ln>
                  <a:noFill/>
                </a:ln>
                <a:effectLst/>
                <a:latin typeface="Arial" pitchFamily="34" charset="0"/>
                <a:ea typeface="Times New Roman" pitchFamily="18" charset="0"/>
                <a:cs typeface="Arial" pitchFamily="34" charset="0"/>
              </a:rPr>
              <a:t> a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ceasefire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was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declared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Greek</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military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junta</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collapsed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was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replaced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by</a:t>
            </a:r>
            <a:r>
              <a:rPr kumimoji="0" lang="tr-TR" sz="1500" b="0" i="0" u="none" strike="noStrike" cap="none" normalizeH="0" baseline="0" dirty="0">
                <a:ln>
                  <a:noFill/>
                </a:ln>
                <a:effectLst/>
                <a:latin typeface="Arial" pitchFamily="34" charset="0"/>
                <a:ea typeface="Times New Roman" pitchFamily="18" charset="0"/>
                <a:cs typeface="Arial" pitchFamily="34" charset="0"/>
              </a:rPr>
              <a:t> a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democratic</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government</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August</a:t>
            </a:r>
            <a:r>
              <a:rPr kumimoji="0" lang="tr-TR" sz="1500" b="0" i="0" u="none" strike="noStrike" cap="none" normalizeH="0" baseline="0" dirty="0">
                <a:ln>
                  <a:noFill/>
                </a:ln>
                <a:effectLst/>
                <a:latin typeface="Arial" pitchFamily="34" charset="0"/>
                <a:ea typeface="Times New Roman" pitchFamily="18" charset="0"/>
                <a:cs typeface="Arial" pitchFamily="34" charset="0"/>
              </a:rPr>
              <a:t> 1974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another</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Turkish</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invasion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resulted</a:t>
            </a:r>
            <a:r>
              <a:rPr kumimoji="0" lang="tr-TR" sz="1500" b="0" i="0" u="none" strike="noStrike" cap="none" normalizeH="0" baseline="0" dirty="0">
                <a:ln>
                  <a:noFill/>
                </a:ln>
                <a:effectLst/>
                <a:latin typeface="Arial" pitchFamily="34" charset="0"/>
                <a:ea typeface="Times New Roman" pitchFamily="18" charset="0"/>
                <a:cs typeface="Arial" pitchFamily="34" charset="0"/>
              </a:rPr>
              <a:t> in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capture</a:t>
            </a:r>
            <a:r>
              <a:rPr kumimoji="0" lang="tr-TR" sz="1500" b="0" i="0" u="none" strike="noStrike" cap="none" normalizeH="0" baseline="0" dirty="0">
                <a:ln>
                  <a:noFill/>
                </a:ln>
                <a:effectLst/>
                <a:latin typeface="Arial" pitchFamily="34" charset="0"/>
                <a:ea typeface="Times New Roman" pitchFamily="18" charset="0"/>
                <a:cs typeface="Arial" pitchFamily="34" charset="0"/>
              </a:rPr>
              <a:t>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approximately</a:t>
            </a:r>
            <a:r>
              <a:rPr kumimoji="0" lang="tr-TR" sz="1500" b="0" i="0" u="none" strike="noStrike" cap="none" normalizeH="0" baseline="0" dirty="0">
                <a:ln>
                  <a:noFill/>
                </a:ln>
                <a:effectLst/>
                <a:latin typeface="Arial" pitchFamily="34" charset="0"/>
                <a:ea typeface="Times New Roman" pitchFamily="18" charset="0"/>
                <a:cs typeface="Arial" pitchFamily="34" charset="0"/>
              </a:rPr>
              <a:t> 36% of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island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ceasefire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line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from</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August</a:t>
            </a:r>
            <a:r>
              <a:rPr kumimoji="0" lang="tr-TR" sz="1500" b="0" i="0" u="none" strike="noStrike" cap="none" normalizeH="0" baseline="0" dirty="0">
                <a:ln>
                  <a:noFill/>
                </a:ln>
                <a:effectLst/>
                <a:latin typeface="Arial" pitchFamily="34" charset="0"/>
                <a:ea typeface="Times New Roman" pitchFamily="18" charset="0"/>
                <a:cs typeface="Arial" pitchFamily="34" charset="0"/>
              </a:rPr>
              <a:t> 1974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became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United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Nations</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Buffer</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Zone</a:t>
            </a:r>
            <a:r>
              <a:rPr kumimoji="0" lang="tr-TR" sz="1500" b="0" i="0" u="none" strike="noStrike" cap="none" normalizeH="0" baseline="0" dirty="0">
                <a:ln>
                  <a:noFill/>
                </a:ln>
                <a:effectLst/>
                <a:latin typeface="Arial" pitchFamily="34" charset="0"/>
                <a:ea typeface="Times New Roman" pitchFamily="18" charset="0"/>
                <a:cs typeface="Arial" pitchFamily="34" charset="0"/>
              </a:rPr>
              <a:t> in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Cyprus</a:t>
            </a:r>
            <a:r>
              <a:rPr lang="tr-TR" sz="1500" dirty="0">
                <a:ea typeface="Times New Roman" pitchFamily="18"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and</a:t>
            </a:r>
            <a:r>
              <a:rPr kumimoji="0" lang="tr-TR" sz="1500" b="0" i="0" u="none" strike="noStrike" cap="none" normalizeH="0" baseline="0" dirty="0">
                <a:ln>
                  <a:noFill/>
                </a:ln>
                <a:effectLst/>
                <a:latin typeface="Arial" pitchFamily="34" charset="0"/>
                <a:ea typeface="Times New Roman" pitchFamily="18" charset="0"/>
                <a:cs typeface="Arial" pitchFamily="34" charset="0"/>
              </a:rPr>
              <a:t> is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commonly</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referred</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to</a:t>
            </a:r>
            <a:r>
              <a:rPr kumimoji="0" lang="tr-TR" sz="1500" b="0" i="0" u="none" strike="noStrike" cap="none" normalizeH="0" baseline="0" dirty="0">
                <a:ln>
                  <a:noFill/>
                </a:ln>
                <a:effectLst/>
                <a:latin typeface="Arial" pitchFamily="34" charset="0"/>
                <a:ea typeface="Times New Roman" pitchFamily="18" charset="0"/>
                <a:cs typeface="Arial" pitchFamily="34" charset="0"/>
              </a:rPr>
              <a:t> as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the</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Green</a:t>
            </a:r>
            <a:r>
              <a:rPr kumimoji="0" lang="tr-TR" sz="1500" b="0" i="0" u="none" strike="noStrike" cap="none" normalizeH="0" baseline="0" dirty="0">
                <a:ln>
                  <a:noFill/>
                </a:ln>
                <a:effectLst/>
                <a:latin typeface="Arial" pitchFamily="34" charset="0"/>
                <a:ea typeface="Times New Roman" pitchFamily="18" charset="0"/>
                <a:cs typeface="Arial" pitchFamily="34" charset="0"/>
              </a:rPr>
              <a:t> </a:t>
            </a:r>
            <a:r>
              <a:rPr kumimoji="0" lang="tr-TR" sz="1500" b="0" i="0" u="none" strike="noStrike" cap="none" normalizeH="0" baseline="0" dirty="0" err="1">
                <a:ln>
                  <a:noFill/>
                </a:ln>
                <a:effectLst/>
                <a:latin typeface="Arial" pitchFamily="34" charset="0"/>
                <a:ea typeface="Times New Roman" pitchFamily="18" charset="0"/>
                <a:cs typeface="Arial" pitchFamily="34" charset="0"/>
              </a:rPr>
              <a:t>Line</a:t>
            </a:r>
            <a:r>
              <a:rPr kumimoji="0" lang="tr-TR" sz="1500" b="0" i="0" u="none" strike="noStrike" cap="none" normalizeH="0" baseline="0" dirty="0">
                <a:ln>
                  <a:noFill/>
                </a:ln>
                <a:effectLst/>
                <a:latin typeface="Arial" pitchFamily="34" charset="0"/>
                <a:ea typeface="Times New Roman" pitchFamily="18" charset="0"/>
                <a:cs typeface="Arial" pitchFamily="34" charset="0"/>
              </a:rPr>
              <a:t>.</a:t>
            </a:r>
            <a:endParaRPr kumimoji="0" lang="tr-TR" sz="1500" b="0" i="0" u="none" strike="noStrike" cap="none" normalizeH="0" baseline="0" dirty="0">
              <a:ln>
                <a:noFill/>
              </a:ln>
              <a:effectLst/>
              <a:latin typeface="Arial" pitchFamily="34" charset="0"/>
              <a:cs typeface="Arial" pitchFamily="34" charset="0"/>
            </a:endParaRPr>
          </a:p>
        </p:txBody>
      </p:sp>
      <p:pic>
        <p:nvPicPr>
          <p:cNvPr id="8" name="7 Resim" descr="HARİ.PNG"/>
          <p:cNvPicPr>
            <a:picLocks noChangeAspect="1"/>
          </p:cNvPicPr>
          <p:nvPr/>
        </p:nvPicPr>
        <p:blipFill>
          <a:blip r:embed="rId2"/>
          <a:stretch>
            <a:fillRect/>
          </a:stretch>
        </p:blipFill>
        <p:spPr>
          <a:xfrm>
            <a:off x="5572132" y="1785926"/>
            <a:ext cx="3214710" cy="3429024"/>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POLITICS</a:t>
            </a:r>
          </a:p>
        </p:txBody>
      </p:sp>
      <p:sp>
        <p:nvSpPr>
          <p:cNvPr id="1029" name="Rectangle 5"/>
          <p:cNvSpPr>
            <a:spLocks noChangeArrowheads="1"/>
          </p:cNvSpPr>
          <p:nvPr/>
        </p:nvSpPr>
        <p:spPr bwMode="auto">
          <a:xfrm>
            <a:off x="285720" y="1428736"/>
            <a:ext cx="4357718"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dirty="0">
                <a:ea typeface="Times New Roman" pitchFamily="18" charset="0"/>
              </a:rPr>
              <a:t>The ten-year period between 1970-1980,</a:t>
            </a:r>
            <a:r>
              <a:rPr lang="tr-TR" dirty="0">
                <a:ea typeface="Times New Roman" pitchFamily="18" charset="0"/>
              </a:rPr>
              <a:t> </a:t>
            </a:r>
            <a:r>
              <a:rPr lang="en-US" dirty="0">
                <a:ea typeface="Times New Roman" pitchFamily="18" charset="0"/>
              </a:rPr>
              <a:t>the country's administration has changed hands constantly. Following the 1971 military intervention</a:t>
            </a:r>
            <a:r>
              <a:rPr lang="tr-TR" dirty="0">
                <a:ea typeface="Times New Roman" pitchFamily="18" charset="0"/>
              </a:rPr>
              <a:t> </a:t>
            </a:r>
            <a:r>
              <a:rPr lang="en-US" dirty="0">
                <a:ea typeface="Times New Roman" pitchFamily="18" charset="0"/>
              </a:rPr>
              <a:t>in time and especially towards the end of the 70's, political</a:t>
            </a:r>
            <a:r>
              <a:rPr lang="tr-TR" dirty="0">
                <a:ea typeface="Times New Roman" pitchFamily="18" charset="0"/>
              </a:rPr>
              <a:t> </a:t>
            </a:r>
            <a:r>
              <a:rPr lang="en-US" dirty="0">
                <a:ea typeface="Times New Roman" pitchFamily="18" charset="0"/>
              </a:rPr>
              <a:t>violence has reached an inextricable level. </a:t>
            </a:r>
            <a:endParaRPr lang="tr-TR" dirty="0">
              <a:ea typeface="Times New Roman" pitchFamily="18" charset="0"/>
            </a:endParaRPr>
          </a:p>
          <a:p>
            <a:pPr lvl="0" algn="just"/>
            <a:endParaRPr lang="tr-TR" dirty="0">
              <a:ea typeface="Times New Roman" pitchFamily="18" charset="0"/>
            </a:endParaRPr>
          </a:p>
          <a:p>
            <a:pPr lvl="0" algn="just"/>
            <a:r>
              <a:rPr lang="en-US" dirty="0">
                <a:ea typeface="Times New Roman" pitchFamily="18" charset="0"/>
              </a:rPr>
              <a:t>Continuous</a:t>
            </a:r>
            <a:r>
              <a:rPr lang="tr-TR" dirty="0">
                <a:ea typeface="Times New Roman" pitchFamily="18" charset="0"/>
              </a:rPr>
              <a:t> </a:t>
            </a:r>
            <a:r>
              <a:rPr lang="en-US" dirty="0">
                <a:ea typeface="Times New Roman" pitchFamily="18" charset="0"/>
              </a:rPr>
              <a:t>shifting powers, multiple governments, the actions of radical "left" and "right" groups, and</a:t>
            </a:r>
            <a:r>
              <a:rPr lang="tr-TR" dirty="0">
                <a:ea typeface="Times New Roman" pitchFamily="18" charset="0"/>
              </a:rPr>
              <a:t> </a:t>
            </a:r>
            <a:r>
              <a:rPr lang="en-US" dirty="0">
                <a:ea typeface="Times New Roman" pitchFamily="18" charset="0"/>
              </a:rPr>
              <a:t>events such as the counter-violence against them pointed to a tense, depressed and complex period.</a:t>
            </a:r>
            <a:endParaRPr kumimoji="0" lang="tr-TR" b="0" i="0" u="none" strike="noStrike" cap="none" normalizeH="0" baseline="0" dirty="0">
              <a:ln>
                <a:noFill/>
              </a:ln>
              <a:effectLst/>
              <a:latin typeface="Arial" pitchFamily="34" charset="0"/>
              <a:cs typeface="Arial" pitchFamily="34" charset="0"/>
            </a:endParaRPr>
          </a:p>
        </p:txBody>
      </p:sp>
      <p:pic>
        <p:nvPicPr>
          <p:cNvPr id="5" name="4 Resim" descr="ey.PNG"/>
          <p:cNvPicPr>
            <a:picLocks noChangeAspect="1"/>
          </p:cNvPicPr>
          <p:nvPr/>
        </p:nvPicPr>
        <p:blipFill>
          <a:blip r:embed="rId2"/>
          <a:stretch>
            <a:fillRect/>
          </a:stretch>
        </p:blipFill>
        <p:spPr>
          <a:xfrm>
            <a:off x="4714876" y="1571612"/>
            <a:ext cx="4009289" cy="3500462"/>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6" y="1571612"/>
            <a:ext cx="4429156" cy="4031873"/>
          </a:xfrm>
          <a:prstGeom prst="rect">
            <a:avLst/>
          </a:prstGeom>
          <a:noFill/>
        </p:spPr>
        <p:txBody>
          <a:bodyPr wrap="square" rtlCol="0">
            <a:spAutoFit/>
          </a:bodyPr>
          <a:lstStyle/>
          <a:p>
            <a:pPr algn="just"/>
            <a:r>
              <a:rPr lang="en-US" sz="1600" dirty="0"/>
              <a:t>The ecclesiastical forms of Byzantine music, composed to Greek texts as ceremonial, festival, or church </a:t>
            </a:r>
            <a:r>
              <a:rPr lang="en-US" sz="1600" dirty="0" err="1"/>
              <a:t>music,are</a:t>
            </a:r>
            <a:r>
              <a:rPr lang="en-US" sz="1600" dirty="0"/>
              <a:t>, today, the most well-known forms. Ecclesiastical chants were a fundamental part of this genre. Greek and foreign historians agree that the ecclesiastical tones and in general the whole system of Byzantine music is closely related to the ancient Greek system.</a:t>
            </a:r>
            <a:endParaRPr lang="tr-TR" sz="1600" dirty="0"/>
          </a:p>
          <a:p>
            <a:pPr algn="just"/>
            <a:endParaRPr lang="tr-TR" sz="1600" dirty="0"/>
          </a:p>
          <a:p>
            <a:pPr algn="just"/>
            <a:r>
              <a:rPr lang="en-US" sz="1600" dirty="0"/>
              <a:t>It remains the oldest genre of extant music, of which the manner of performance and (with increasing accuracy from the 5th century onwards) the names of the composers, and sometimes the particulars of each musical work's circumstances, are known.</a:t>
            </a:r>
            <a:endParaRPr lang="en-US" sz="1500" dirty="0"/>
          </a:p>
        </p:txBody>
      </p:sp>
      <p:pic>
        <p:nvPicPr>
          <p:cNvPr id="6" name="5 Resim" descr="1111.PNG"/>
          <p:cNvPicPr>
            <a:picLocks noChangeAspect="1"/>
          </p:cNvPicPr>
          <p:nvPr/>
        </p:nvPicPr>
        <p:blipFill>
          <a:blip r:embed="rId2"/>
          <a:stretch>
            <a:fillRect/>
          </a:stretch>
        </p:blipFill>
        <p:spPr>
          <a:xfrm>
            <a:off x="5000628" y="1714488"/>
            <a:ext cx="3566469" cy="3490263"/>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POLITICS</a:t>
            </a:r>
          </a:p>
        </p:txBody>
      </p:sp>
      <p:sp>
        <p:nvSpPr>
          <p:cNvPr id="1029" name="Rectangle 5"/>
          <p:cNvSpPr>
            <a:spLocks noChangeArrowheads="1"/>
          </p:cNvSpPr>
          <p:nvPr/>
        </p:nvSpPr>
        <p:spPr bwMode="auto">
          <a:xfrm>
            <a:off x="357158" y="1643050"/>
            <a:ext cx="4214842" cy="37702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600" b="1" dirty="0" err="1"/>
              <a:t>Deniz</a:t>
            </a:r>
            <a:r>
              <a:rPr lang="en-US" sz="1600" b="1" dirty="0"/>
              <a:t> </a:t>
            </a:r>
            <a:r>
              <a:rPr lang="en-US" sz="1600" b="1" dirty="0" err="1"/>
              <a:t>Gezmiş</a:t>
            </a:r>
            <a:r>
              <a:rPr lang="en-US" sz="1600" dirty="0"/>
              <a:t> (27 February 1947 – 6 May 1972) was a Turkish Marxist-Le</a:t>
            </a:r>
            <a:r>
              <a:rPr lang="tr-TR" sz="1600" dirty="0" err="1"/>
              <a:t>nnist</a:t>
            </a:r>
            <a:r>
              <a:rPr lang="tr-TR" sz="1600" dirty="0"/>
              <a:t> </a:t>
            </a:r>
            <a:r>
              <a:rPr lang="en-US" sz="1600" dirty="0"/>
              <a:t>revolutionary, student leader, and political activist</a:t>
            </a:r>
            <a:r>
              <a:rPr lang="tr-TR" sz="1600" dirty="0"/>
              <a:t> </a:t>
            </a:r>
            <a:r>
              <a:rPr lang="en-US" sz="1600" dirty="0"/>
              <a:t>in </a:t>
            </a:r>
            <a:r>
              <a:rPr lang="en-US" sz="1600" dirty="0" err="1"/>
              <a:t>Turke</a:t>
            </a:r>
            <a:r>
              <a:rPr lang="tr-TR" sz="1600" dirty="0"/>
              <a:t>y </a:t>
            </a:r>
            <a:r>
              <a:rPr lang="en-US" sz="1600" dirty="0"/>
              <a:t> in the late 1960s.</a:t>
            </a:r>
            <a:r>
              <a:rPr lang="en-US" sz="1600" baseline="30000" dirty="0">
                <a:hlinkClick r:id="rId2"/>
              </a:rPr>
              <a:t>[1]</a:t>
            </a:r>
            <a:r>
              <a:rPr lang="en-US" sz="1600" dirty="0"/>
              <a:t> He was one of the founding members of the People's Liberation Army of Turkey (THKO).</a:t>
            </a:r>
            <a:r>
              <a:rPr lang="en-US" sz="1600" baseline="30000" dirty="0">
                <a:hlinkClick r:id="rId2"/>
              </a:rPr>
              <a:t>[2]</a:t>
            </a:r>
            <a:endParaRPr lang="en-US" sz="1600" dirty="0"/>
          </a:p>
          <a:p>
            <a:r>
              <a:rPr lang="en-US" sz="1600" dirty="0"/>
              <a:t>He was educated in various Turkish cities. He spent most of his childhood in Sivas, where his father grew up. He graduated from high school in Istanbul where he first encountered left wing ideas. </a:t>
            </a:r>
            <a:r>
              <a:rPr lang="en-US" sz="1600" dirty="0" err="1"/>
              <a:t>Gezmiş</a:t>
            </a:r>
            <a:r>
              <a:rPr lang="en-US" sz="1600" dirty="0"/>
              <a:t> and companions are considered by some as "Turkey's </a:t>
            </a:r>
            <a:r>
              <a:rPr lang="en-US" sz="1600" dirty="0" err="1"/>
              <a:t>Ché</a:t>
            </a:r>
            <a:r>
              <a:rPr lang="en-US" sz="1600" dirty="0"/>
              <a:t> Guevara and </a:t>
            </a:r>
            <a:r>
              <a:rPr lang="en-US" sz="1600" dirty="0" err="1"/>
              <a:t>compañeros</a:t>
            </a:r>
            <a:r>
              <a:rPr lang="en-US" sz="1600" dirty="0"/>
              <a:t>".</a:t>
            </a:r>
            <a:r>
              <a:rPr lang="en-US" sz="1600" baseline="30000" dirty="0">
                <a:hlinkClick r:id="rId2"/>
              </a:rPr>
              <a:t>[4]</a:t>
            </a:r>
            <a:endParaRPr lang="en-US" sz="1600" dirty="0"/>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p:txBody>
      </p:sp>
      <p:pic>
        <p:nvPicPr>
          <p:cNvPr id="6" name="5 Resim" descr="de.PNG"/>
          <p:cNvPicPr>
            <a:picLocks noChangeAspect="1"/>
          </p:cNvPicPr>
          <p:nvPr/>
        </p:nvPicPr>
        <p:blipFill>
          <a:blip r:embed="rId3"/>
          <a:stretch>
            <a:fillRect/>
          </a:stretch>
        </p:blipFill>
        <p:spPr>
          <a:xfrm>
            <a:off x="4786314" y="1643050"/>
            <a:ext cx="3929090" cy="3714776"/>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TELEVISION IN TURKEY</a:t>
            </a:r>
          </a:p>
        </p:txBody>
      </p:sp>
      <p:sp>
        <p:nvSpPr>
          <p:cNvPr id="1029" name="Rectangle 5"/>
          <p:cNvSpPr>
            <a:spLocks noChangeArrowheads="1"/>
          </p:cNvSpPr>
          <p:nvPr/>
        </p:nvSpPr>
        <p:spPr bwMode="auto">
          <a:xfrm>
            <a:off x="357158" y="1142984"/>
            <a:ext cx="4214842" cy="549381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a:t>The </a:t>
            </a:r>
            <a:r>
              <a:rPr lang="en-US" sz="1600" b="1" dirty="0"/>
              <a:t>television industry</a:t>
            </a:r>
            <a:r>
              <a:rPr lang="en-US" sz="1600" dirty="0"/>
              <a:t> in Turkey includes high-tech program production, transmission and coverage. Turkish Radio and Television Corporation</a:t>
            </a:r>
            <a:r>
              <a:rPr lang="tr-TR" sz="1600" dirty="0"/>
              <a:t> </a:t>
            </a:r>
            <a:r>
              <a:rPr lang="en-US" sz="1600" dirty="0"/>
              <a:t>is Turkey's largest and most powerful national television station. As of 1 August 2019, RTÜK there a total of 536 television channels in Turkey.</a:t>
            </a:r>
            <a:r>
              <a:rPr lang="en-US" sz="1600" baseline="30000" dirty="0">
                <a:hlinkClick r:id="rId2"/>
              </a:rPr>
              <a:t>]</a:t>
            </a:r>
            <a:r>
              <a:rPr lang="en-US" sz="1600" dirty="0"/>
              <a:t> Television in Turkey was introduced in 1952</a:t>
            </a:r>
            <a:r>
              <a:rPr lang="tr-TR" sz="1600" dirty="0"/>
              <a:t> </a:t>
            </a:r>
            <a:r>
              <a:rPr lang="en-US" sz="1600" dirty="0"/>
              <a:t>with the launch of ITU TV</a:t>
            </a:r>
            <a:r>
              <a:rPr lang="tr-TR" sz="1600" dirty="0"/>
              <a:t>.</a:t>
            </a:r>
            <a:r>
              <a:rPr lang="en-US" sz="1600" dirty="0"/>
              <a:t> The first television broadcast work carried out as closed-circuit television broadcast in Turkey was prepared in June-July 1966. The first national television channel in Turkey was TRT 1, which was introduced in 1968. Color television</a:t>
            </a:r>
            <a:r>
              <a:rPr lang="tr-TR" sz="1600" dirty="0"/>
              <a:t> </a:t>
            </a:r>
            <a:r>
              <a:rPr lang="en-US" sz="1600" dirty="0"/>
              <a:t>was introduced in 1981. Turkey's first private television channel, Star, began broadcasting on 26 May 1989. There was only one television channel controlled by the state until the wave of liberalization in the 1990s which began privately owned broadcasting</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p:txBody>
      </p:sp>
      <p:pic>
        <p:nvPicPr>
          <p:cNvPr id="5" name="4 Resim" descr="TV.PNG"/>
          <p:cNvPicPr>
            <a:picLocks noChangeAspect="1"/>
          </p:cNvPicPr>
          <p:nvPr/>
        </p:nvPicPr>
        <p:blipFill>
          <a:blip r:embed="rId3"/>
          <a:stretch>
            <a:fillRect/>
          </a:stretch>
        </p:blipFill>
        <p:spPr>
          <a:xfrm>
            <a:off x="4714876" y="1285860"/>
            <a:ext cx="4069433" cy="4808637"/>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CULTURE</a:t>
            </a:r>
          </a:p>
        </p:txBody>
      </p:sp>
      <p:sp>
        <p:nvSpPr>
          <p:cNvPr id="1029" name="Rectangle 5"/>
          <p:cNvSpPr>
            <a:spLocks noChangeArrowheads="1"/>
          </p:cNvSpPr>
          <p:nvPr/>
        </p:nvSpPr>
        <p:spPr bwMode="auto">
          <a:xfrm>
            <a:off x="357158" y="1142984"/>
            <a:ext cx="4214842"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b="1" dirty="0" err="1"/>
              <a:t>Barış</a:t>
            </a:r>
            <a:r>
              <a:rPr lang="en-US" sz="1600" b="1" dirty="0"/>
              <a:t> </a:t>
            </a:r>
            <a:r>
              <a:rPr lang="en-US" sz="1600" b="1" dirty="0" err="1"/>
              <a:t>Manço</a:t>
            </a:r>
            <a:r>
              <a:rPr lang="tr-TR" sz="1600" b="1" dirty="0"/>
              <a:t> </a:t>
            </a:r>
            <a:r>
              <a:rPr lang="en-US" sz="1600" dirty="0"/>
              <a:t>was a Turkish rock musician, singer, songwriter, composer, actor, television producer and show </a:t>
            </a:r>
            <a:r>
              <a:rPr lang="en-US" sz="1600" dirty="0" err="1"/>
              <a:t>host.Beginning</a:t>
            </a:r>
            <a:r>
              <a:rPr lang="en-US" sz="1600" dirty="0"/>
              <a:t> his musical career while attending </a:t>
            </a:r>
            <a:r>
              <a:rPr lang="en-US" sz="1600" dirty="0" err="1"/>
              <a:t>Galatasaray</a:t>
            </a:r>
            <a:r>
              <a:rPr lang="en-US" sz="1600" dirty="0"/>
              <a:t> High School, he was a pioneer of rock music in Turkey and one of the founders of the </a:t>
            </a:r>
            <a:r>
              <a:rPr lang="en-US" sz="1600" u="sng" dirty="0"/>
              <a:t>Anatolian rock</a:t>
            </a:r>
            <a:r>
              <a:rPr lang="en-US" sz="1600" dirty="0"/>
              <a:t> genre. </a:t>
            </a:r>
            <a:r>
              <a:rPr lang="en-US" sz="1600" dirty="0" err="1"/>
              <a:t>Manço</a:t>
            </a:r>
            <a:r>
              <a:rPr lang="en-US" sz="1600" dirty="0"/>
              <a:t> composed around 200 songs and is among the best-selling and most awarded Turkish artists to date. Many of his songs were translated into a variety of languages including English, French, Japanese, Greek, Italian</a:t>
            </a:r>
            <a:r>
              <a:rPr lang="tr-TR" sz="1600" dirty="0"/>
              <a:t>,</a:t>
            </a:r>
            <a:r>
              <a:rPr lang="en-US" sz="1600" dirty="0"/>
              <a:t> Bulgaria, Romanian, Persian, </a:t>
            </a:r>
            <a:r>
              <a:rPr lang="en-US" sz="1600" dirty="0" err="1"/>
              <a:t>Hebr</a:t>
            </a:r>
            <a:r>
              <a:rPr lang="tr-TR" sz="1600" dirty="0"/>
              <a:t>e</a:t>
            </a:r>
            <a:r>
              <a:rPr lang="en-US" sz="1600" dirty="0"/>
              <a:t>w, Urdu, Arabic, and German among </a:t>
            </a:r>
            <a:r>
              <a:rPr lang="en-US" sz="1600" dirty="0" err="1"/>
              <a:t>others.Through</a:t>
            </a:r>
            <a:r>
              <a:rPr lang="en-US" sz="1600" dirty="0"/>
              <a:t> his TV program, </a:t>
            </a:r>
            <a:r>
              <a:rPr lang="en-US" sz="1600" i="1" dirty="0"/>
              <a:t>7'den 77'ye</a:t>
            </a:r>
            <a:r>
              <a:rPr lang="en-US" sz="1600" dirty="0"/>
              <a:t> (</a:t>
            </a:r>
            <a:r>
              <a:rPr lang="en-US" sz="1600" i="1" dirty="0"/>
              <a:t>"From 7 to 77"</a:t>
            </a:r>
            <a:r>
              <a:rPr lang="en-US" sz="1600" dirty="0"/>
              <a:t>), </a:t>
            </a:r>
            <a:r>
              <a:rPr lang="en-US" sz="1600" dirty="0" err="1"/>
              <a:t>Manço</a:t>
            </a:r>
            <a:r>
              <a:rPr lang="en-US" sz="1600" dirty="0"/>
              <a:t> traveled the world and visited many countries on the globe.</a:t>
            </a:r>
            <a:r>
              <a:rPr lang="en-US" sz="1600" baseline="30000" dirty="0">
                <a:hlinkClick r:id="rId2"/>
              </a:rPr>
              <a:t>[5]</a:t>
            </a:r>
            <a:r>
              <a:rPr lang="en-US" sz="1600" dirty="0"/>
              <a:t> He remains one of the most popular public figures of Turkey.</a:t>
            </a: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p:txBody>
      </p:sp>
      <p:pic>
        <p:nvPicPr>
          <p:cNvPr id="6" name="5 Resim" descr="BARIŞ.PNG"/>
          <p:cNvPicPr>
            <a:picLocks noChangeAspect="1"/>
          </p:cNvPicPr>
          <p:nvPr/>
        </p:nvPicPr>
        <p:blipFill>
          <a:blip r:embed="rId3"/>
          <a:stretch>
            <a:fillRect/>
          </a:stretch>
        </p:blipFill>
        <p:spPr>
          <a:xfrm>
            <a:off x="4929190" y="1071546"/>
            <a:ext cx="3842638" cy="5098222"/>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CULTURE</a:t>
            </a:r>
          </a:p>
        </p:txBody>
      </p:sp>
      <p:sp>
        <p:nvSpPr>
          <p:cNvPr id="1029" name="Rectangle 5"/>
          <p:cNvSpPr>
            <a:spLocks noChangeArrowheads="1"/>
          </p:cNvSpPr>
          <p:nvPr/>
        </p:nvSpPr>
        <p:spPr bwMode="auto">
          <a:xfrm>
            <a:off x="357158" y="2000240"/>
            <a:ext cx="3571900" cy="329320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b="1" dirty="0"/>
              <a:t>Despite being banned completely in 1929, the habit of playing bear on the street continued. Bears were danced in the streets, especially by our gypsy citizens. The bear was held by a chain from the ring on its nose and danced in the street with music played. Then money was collected from the audience. Later, this activity was banned completely because of animal rights and not safe. Bears were rehabilitated in shelters.</a:t>
            </a:r>
            <a:endParaRPr kumimoji="0" lang="tr-TR" sz="1500" b="0" i="0" u="none" strike="noStrike" cap="none" normalizeH="0" baseline="0" dirty="0">
              <a:ln>
                <a:noFill/>
              </a:ln>
              <a:effectLst/>
              <a:latin typeface="Arial" pitchFamily="34" charset="0"/>
              <a:ea typeface="Times New Roman" pitchFamily="18" charset="0"/>
              <a:cs typeface="Arial" pitchFamily="34" charset="0"/>
            </a:endParaRPr>
          </a:p>
        </p:txBody>
      </p:sp>
      <p:pic>
        <p:nvPicPr>
          <p:cNvPr id="5" name="Google Shape;104;p19"/>
          <p:cNvPicPr preferRelativeResize="0"/>
          <p:nvPr/>
        </p:nvPicPr>
        <p:blipFill>
          <a:blip r:embed="rId2">
            <a:alphaModFix/>
          </a:blip>
          <a:stretch>
            <a:fillRect/>
          </a:stretch>
        </p:blipFill>
        <p:spPr>
          <a:xfrm>
            <a:off x="4286248" y="1428736"/>
            <a:ext cx="4411271" cy="4429120"/>
          </a:xfrm>
          <a:prstGeom prst="rect">
            <a:avLst/>
          </a:prstGeom>
          <a:noFill/>
          <a:ln>
            <a:noFill/>
          </a:ln>
        </p:spPr>
      </p:pic>
    </p:spTree>
    <p:extLst>
      <p:ext uri="{BB962C8B-B14F-4D97-AF65-F5344CB8AC3E}">
        <p14:creationId xmlns:p14="http://schemas.microsoft.com/office/powerpoint/2010/main" val="3018124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2714620"/>
            <a:ext cx="6357982" cy="707886"/>
          </a:xfrm>
          <a:prstGeom prst="rect">
            <a:avLst/>
          </a:prstGeom>
          <a:noFill/>
        </p:spPr>
        <p:txBody>
          <a:bodyPr wrap="square" rtlCol="0">
            <a:spAutoFit/>
          </a:bodyPr>
          <a:lstStyle/>
          <a:p>
            <a:pPr algn="ctr"/>
            <a:r>
              <a:rPr lang="tr-TR" sz="4000" b="1" dirty="0">
                <a:solidFill>
                  <a:srgbClr val="C00000"/>
                </a:solidFill>
              </a:rPr>
              <a:t>1980s</a:t>
            </a:r>
          </a:p>
        </p:txBody>
      </p:sp>
    </p:spTree>
    <p:extLst>
      <p:ext uri="{BB962C8B-B14F-4D97-AF65-F5344CB8AC3E}">
        <p14:creationId xmlns:p14="http://schemas.microsoft.com/office/powerpoint/2010/main" val="3018124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POLITICS</a:t>
            </a:r>
          </a:p>
        </p:txBody>
      </p:sp>
      <p:sp>
        <p:nvSpPr>
          <p:cNvPr id="1029" name="Rectangle 5"/>
          <p:cNvSpPr>
            <a:spLocks noChangeArrowheads="1"/>
          </p:cNvSpPr>
          <p:nvPr/>
        </p:nvSpPr>
        <p:spPr bwMode="auto">
          <a:xfrm>
            <a:off x="357158" y="1071546"/>
            <a:ext cx="4071966"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a:t>The </a:t>
            </a:r>
            <a:r>
              <a:rPr lang="en-US" sz="1600" b="1" dirty="0"/>
              <a:t>1980 Turkish coup d'état</a:t>
            </a:r>
            <a:r>
              <a:rPr lang="tr-TR" sz="1600" b="1" dirty="0"/>
              <a:t> </a:t>
            </a:r>
            <a:r>
              <a:rPr lang="en-US" sz="1600" dirty="0"/>
              <a:t>headed by Chief of the General Staff</a:t>
            </a:r>
            <a:r>
              <a:rPr lang="tr-TR" sz="1600" dirty="0"/>
              <a:t> </a:t>
            </a:r>
            <a:r>
              <a:rPr lang="en-US" sz="1600" dirty="0"/>
              <a:t>General </a:t>
            </a:r>
            <a:r>
              <a:rPr lang="en-US" sz="1600" dirty="0" err="1"/>
              <a:t>Kenan</a:t>
            </a:r>
            <a:r>
              <a:rPr lang="en-US" sz="1600" dirty="0"/>
              <a:t> </a:t>
            </a:r>
            <a:r>
              <a:rPr lang="en-US" sz="1600" dirty="0" err="1"/>
              <a:t>Evren</a:t>
            </a:r>
            <a:r>
              <a:rPr lang="en-US" sz="1600" dirty="0"/>
              <a:t>, was the third coup d'état in the history of the Republic, the previous having been the 1960 coup and the 1971 coup by memorandum.</a:t>
            </a:r>
            <a:endParaRPr lang="tr-TR" sz="1600" dirty="0"/>
          </a:p>
          <a:p>
            <a:endParaRPr lang="en-US" sz="1600" dirty="0"/>
          </a:p>
          <a:p>
            <a:pPr algn="just"/>
            <a:r>
              <a:rPr lang="en-US" sz="1600" dirty="0"/>
              <a:t>During the Cold </a:t>
            </a:r>
            <a:r>
              <a:rPr lang="tr-TR" sz="1600" dirty="0" err="1"/>
              <a:t>Wa</a:t>
            </a:r>
            <a:r>
              <a:rPr lang="en-US" sz="1600" dirty="0"/>
              <a:t>r</a:t>
            </a:r>
            <a:r>
              <a:rPr lang="tr-TR" sz="1600" dirty="0"/>
              <a:t> </a:t>
            </a:r>
            <a:r>
              <a:rPr lang="en-US" sz="1600" dirty="0"/>
              <a:t>era, Turkey saw political violence (1976–1980) between far-left, far-right</a:t>
            </a:r>
            <a:r>
              <a:rPr lang="tr-TR" sz="1600" dirty="0"/>
              <a:t> </a:t>
            </a:r>
            <a:r>
              <a:rPr lang="en-US" sz="1600" dirty="0"/>
              <a:t>and Islamist militant groups, and the state. The violence saw a sharp downturn for a period after the coup, which was welcomed by some for restoring order</a:t>
            </a:r>
            <a:r>
              <a:rPr lang="tr-TR" sz="1600" baseline="30000" dirty="0"/>
              <a:t> </a:t>
            </a:r>
            <a:r>
              <a:rPr lang="en-US" sz="1600" dirty="0"/>
              <a:t>by quickly executing 50 people and arresting 500,000 hundreds of whom would die in prison. For the next three years the Turkish Armed Forces ruled the country through the National Security </a:t>
            </a:r>
            <a:r>
              <a:rPr lang="en-US" sz="1600" dirty="0" err="1"/>
              <a:t>Coun</a:t>
            </a:r>
            <a:r>
              <a:rPr lang="tr-TR" sz="1600" dirty="0" err="1"/>
              <a:t>cil</a:t>
            </a:r>
            <a:r>
              <a:rPr lang="en-US" sz="1600" dirty="0"/>
              <a:t>, before democracy was restored with the 1983 Turkish general election.</a:t>
            </a:r>
          </a:p>
        </p:txBody>
      </p:sp>
      <p:pic>
        <p:nvPicPr>
          <p:cNvPr id="6" name="5 Resim" descr="darbe.PNG"/>
          <p:cNvPicPr>
            <a:picLocks noChangeAspect="1"/>
          </p:cNvPicPr>
          <p:nvPr/>
        </p:nvPicPr>
        <p:blipFill>
          <a:blip r:embed="rId2"/>
          <a:stretch>
            <a:fillRect/>
          </a:stretch>
        </p:blipFill>
        <p:spPr>
          <a:xfrm>
            <a:off x="4500562" y="1214422"/>
            <a:ext cx="4286280" cy="471490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POLITICS</a:t>
            </a:r>
          </a:p>
        </p:txBody>
      </p:sp>
      <p:sp>
        <p:nvSpPr>
          <p:cNvPr id="1029" name="Rectangle 5"/>
          <p:cNvSpPr>
            <a:spLocks noChangeArrowheads="1"/>
          </p:cNvSpPr>
          <p:nvPr/>
        </p:nvSpPr>
        <p:spPr bwMode="auto">
          <a:xfrm>
            <a:off x="357158" y="1071546"/>
            <a:ext cx="4071966"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a:t>The </a:t>
            </a:r>
            <a:r>
              <a:rPr lang="en-US" sz="1600" b="1" dirty="0" err="1"/>
              <a:t>Fatih</a:t>
            </a:r>
            <a:r>
              <a:rPr lang="en-US" sz="1600" b="1" dirty="0"/>
              <a:t> Sultan </a:t>
            </a:r>
            <a:r>
              <a:rPr lang="en-US" sz="1600" b="1" dirty="0" err="1"/>
              <a:t>Mehmet</a:t>
            </a:r>
            <a:r>
              <a:rPr lang="en-US" sz="1600" b="1" dirty="0"/>
              <a:t> Bridge</a:t>
            </a:r>
            <a:r>
              <a:rPr lang="en-US" sz="1600" dirty="0"/>
              <a:t> ("Sultan </a:t>
            </a:r>
            <a:r>
              <a:rPr lang="en-US" sz="1600" dirty="0" err="1"/>
              <a:t>Mehmed</a:t>
            </a:r>
            <a:r>
              <a:rPr lang="en-US" sz="1600" dirty="0"/>
              <a:t> the Conqueror Bridge"), also known as the </a:t>
            </a:r>
            <a:r>
              <a:rPr lang="en-US" sz="1600" b="1" dirty="0"/>
              <a:t>Second </a:t>
            </a:r>
            <a:r>
              <a:rPr lang="en-US" sz="1600" b="1" dirty="0" err="1"/>
              <a:t>Bosphorus</a:t>
            </a:r>
            <a:r>
              <a:rPr lang="en-US" sz="1600" b="1" dirty="0"/>
              <a:t> Bridge</a:t>
            </a:r>
            <a:r>
              <a:rPr lang="en-US" sz="1600" dirty="0"/>
              <a:t> , is a bridge in Istanbul, Turkey</a:t>
            </a:r>
            <a:r>
              <a:rPr lang="tr-TR" sz="1600" dirty="0"/>
              <a:t> </a:t>
            </a:r>
            <a:r>
              <a:rPr lang="tr-TR" sz="1600" dirty="0" err="1"/>
              <a:t>sp</a:t>
            </a:r>
            <a:r>
              <a:rPr lang="en-US" sz="1600" dirty="0" err="1"/>
              <a:t>anning</a:t>
            </a:r>
            <a:r>
              <a:rPr lang="en-US" sz="1600" dirty="0"/>
              <a:t>  </a:t>
            </a:r>
            <a:r>
              <a:rPr lang="en-US" sz="1600" dirty="0" err="1"/>
              <a:t>Bosphorus</a:t>
            </a:r>
            <a:r>
              <a:rPr lang="en-US" sz="1600" dirty="0"/>
              <a:t> strait (Turkish: </a:t>
            </a:r>
            <a:r>
              <a:rPr lang="en-US" sz="1600" i="1" dirty="0" err="1"/>
              <a:t>Boğaziçi</a:t>
            </a:r>
            <a:r>
              <a:rPr lang="en-US" sz="1600" dirty="0"/>
              <a:t>). When completed in 1988, it was the 5th-longest suspension bridge span in the world; today it is the 24th.</a:t>
            </a:r>
          </a:p>
          <a:p>
            <a:pPr algn="just"/>
            <a:r>
              <a:rPr lang="en-US" sz="1600" dirty="0"/>
              <a:t>The bridge is named after the 15th-century Ottoman Sultan </a:t>
            </a:r>
            <a:r>
              <a:rPr lang="en-US" sz="1600" dirty="0" err="1"/>
              <a:t>Mehmed</a:t>
            </a:r>
            <a:r>
              <a:rPr lang="en-US" sz="1600" dirty="0"/>
              <a:t> the Conqueror, who conquered the Byzantine capital, Constantinople (Istanbul), in 1453. It carries the European route E80, Asian Highway 1, Asian Highway 5 and </a:t>
            </a:r>
            <a:r>
              <a:rPr lang="en-US" sz="1600" dirty="0" err="1"/>
              <a:t>Otoyol</a:t>
            </a:r>
            <a:r>
              <a:rPr lang="en-US" sz="1600" dirty="0"/>
              <a:t> 2 highways. There are two other bridges that connect Europe and Asia located in Istanbul which are named </a:t>
            </a:r>
            <a:r>
              <a:rPr lang="en-US" sz="1600" dirty="0" err="1"/>
              <a:t>Yavuz</a:t>
            </a:r>
            <a:r>
              <a:rPr lang="en-US" sz="1600" dirty="0"/>
              <a:t> Sultan </a:t>
            </a:r>
            <a:r>
              <a:rPr lang="en-US" sz="1600" dirty="0" err="1"/>
              <a:t>Selim</a:t>
            </a:r>
            <a:r>
              <a:rPr lang="en-US" sz="1600" dirty="0"/>
              <a:t> Bridge</a:t>
            </a:r>
            <a:r>
              <a:rPr lang="tr-TR" sz="1600" dirty="0"/>
              <a:t> </a:t>
            </a:r>
            <a:r>
              <a:rPr lang="en-US" sz="1600" dirty="0"/>
              <a:t>and 15 July Martyrs Bridge (formerly known as </a:t>
            </a:r>
            <a:r>
              <a:rPr lang="en-US" sz="1600" dirty="0" err="1"/>
              <a:t>Bosphorus</a:t>
            </a:r>
            <a:r>
              <a:rPr lang="en-US" sz="1600" dirty="0"/>
              <a:t> Bridge).</a:t>
            </a:r>
          </a:p>
        </p:txBody>
      </p:sp>
      <p:pic>
        <p:nvPicPr>
          <p:cNvPr id="5" name="4 Resim" descr="köp.PNG"/>
          <p:cNvPicPr>
            <a:picLocks noChangeAspect="1"/>
          </p:cNvPicPr>
          <p:nvPr/>
        </p:nvPicPr>
        <p:blipFill>
          <a:blip r:embed="rId2"/>
          <a:stretch>
            <a:fillRect/>
          </a:stretch>
        </p:blipFill>
        <p:spPr>
          <a:xfrm>
            <a:off x="4643438" y="1285860"/>
            <a:ext cx="4112396" cy="435771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ECONOMY</a:t>
            </a:r>
          </a:p>
        </p:txBody>
      </p:sp>
      <p:sp>
        <p:nvSpPr>
          <p:cNvPr id="1029" name="Rectangle 5"/>
          <p:cNvSpPr>
            <a:spLocks noChangeArrowheads="1"/>
          </p:cNvSpPr>
          <p:nvPr/>
        </p:nvSpPr>
        <p:spPr bwMode="auto">
          <a:xfrm>
            <a:off x="428596" y="1714488"/>
            <a:ext cx="4071966" cy="427809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dirty="0"/>
              <a:t>One of the sectors that became institutionalized right after the 1980 revolution was "Bankers". These institutions, which were formerly wolf moneylenders, took names such as "</a:t>
            </a:r>
            <a:r>
              <a:rPr lang="en-US" sz="1600" dirty="0" err="1"/>
              <a:t>Kastelli</a:t>
            </a:r>
            <a:r>
              <a:rPr lang="en-US" sz="1600" dirty="0"/>
              <a:t>", "</a:t>
            </a:r>
            <a:r>
              <a:rPr lang="en-US" sz="1600" dirty="0" err="1"/>
              <a:t>Bako</a:t>
            </a:r>
            <a:r>
              <a:rPr lang="en-US" sz="1600" dirty="0"/>
              <a:t>", and some even started to advertise on newspapers and television. </a:t>
            </a:r>
            <a:endParaRPr lang="tr-TR" sz="1600" dirty="0"/>
          </a:p>
          <a:p>
            <a:pPr algn="just"/>
            <a:endParaRPr lang="tr-TR" sz="1600" dirty="0"/>
          </a:p>
          <a:p>
            <a:pPr algn="just"/>
            <a:r>
              <a:rPr lang="en-US" sz="1600" dirty="0"/>
              <a:t>Famous artists and actors of that period featured in these advertisements. The bankers, who started to gain prestige, were common goals: to collect the savings of the people with very high interest rates ... As a result of the failure of the account at home to match the market, all bankers went bankrupt one by one and started to flee abroad with the money they collected.</a:t>
            </a:r>
          </a:p>
        </p:txBody>
      </p:sp>
      <p:pic>
        <p:nvPicPr>
          <p:cNvPr id="6" name="5 Resim" descr="banker.PNG"/>
          <p:cNvPicPr>
            <a:picLocks noChangeAspect="1"/>
          </p:cNvPicPr>
          <p:nvPr/>
        </p:nvPicPr>
        <p:blipFill>
          <a:blip r:embed="rId2"/>
          <a:stretch>
            <a:fillRect/>
          </a:stretch>
        </p:blipFill>
        <p:spPr>
          <a:xfrm>
            <a:off x="4857752" y="1857364"/>
            <a:ext cx="3531309" cy="3929090"/>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500166" y="428604"/>
            <a:ext cx="6357982" cy="461665"/>
          </a:xfrm>
          <a:prstGeom prst="rect">
            <a:avLst/>
          </a:prstGeom>
          <a:noFill/>
        </p:spPr>
        <p:txBody>
          <a:bodyPr wrap="square" rtlCol="0">
            <a:spAutoFit/>
          </a:bodyPr>
          <a:lstStyle/>
          <a:p>
            <a:pPr algn="ctr"/>
            <a:r>
              <a:rPr lang="tr-TR" sz="2400" b="1" dirty="0">
                <a:solidFill>
                  <a:srgbClr val="C00000"/>
                </a:solidFill>
              </a:rPr>
              <a:t>CULTURE</a:t>
            </a:r>
          </a:p>
        </p:txBody>
      </p:sp>
      <p:sp>
        <p:nvSpPr>
          <p:cNvPr id="1029" name="Rectangle 5"/>
          <p:cNvSpPr>
            <a:spLocks noChangeArrowheads="1"/>
          </p:cNvSpPr>
          <p:nvPr/>
        </p:nvSpPr>
        <p:spPr bwMode="auto">
          <a:xfrm>
            <a:off x="428596" y="1428736"/>
            <a:ext cx="4071966" cy="47705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1600" b="1" dirty="0"/>
              <a:t>Arabesque</a:t>
            </a:r>
            <a:r>
              <a:rPr lang="en-US" sz="1600" dirty="0"/>
              <a:t> (Turkish: </a:t>
            </a:r>
            <a:r>
              <a:rPr lang="en-US" sz="1600" i="1" dirty="0" err="1"/>
              <a:t>Arabesk</a:t>
            </a:r>
            <a:r>
              <a:rPr lang="en-US" sz="1600" dirty="0"/>
              <a:t>) is a term created by Turkish musicologists for an Arabic style of music created in Turkey. The genre was particularly popular in Turkey in the decades from the 1960s through the 1990s. As with Arabic music itself, its aesthetics have evolved over the decades. </a:t>
            </a:r>
            <a:endParaRPr lang="tr-TR" sz="1600" dirty="0"/>
          </a:p>
          <a:p>
            <a:pPr algn="just"/>
            <a:endParaRPr lang="tr-TR" sz="1600" dirty="0"/>
          </a:p>
          <a:p>
            <a:pPr algn="just"/>
            <a:r>
              <a:rPr lang="en-US" sz="1600" dirty="0"/>
              <a:t>Although melodies and rhythms are predominantly Byzantine and Arabic influenced, it also draws ideas from other aspects of Balkan and Middle Eastern music, including </a:t>
            </a:r>
            <a:r>
              <a:rPr lang="en-US" sz="1600" dirty="0" err="1"/>
              <a:t>bağlama</a:t>
            </a:r>
            <a:r>
              <a:rPr lang="en-US" sz="1600" dirty="0"/>
              <a:t> music and Ottoman forms of oriental music. Arabesque music are mostly in a minor key, typically in the Phrygian mode, and themes tend to focus on longing, melancholy, strife and love issues.</a:t>
            </a:r>
          </a:p>
        </p:txBody>
      </p:sp>
      <p:pic>
        <p:nvPicPr>
          <p:cNvPr id="5" name="4 Resim" descr="ara.PNG"/>
          <p:cNvPicPr>
            <a:picLocks noChangeAspect="1"/>
          </p:cNvPicPr>
          <p:nvPr/>
        </p:nvPicPr>
        <p:blipFill>
          <a:blip r:embed="rId2"/>
          <a:stretch>
            <a:fillRect/>
          </a:stretch>
        </p:blipFill>
        <p:spPr>
          <a:xfrm>
            <a:off x="4643438" y="1571612"/>
            <a:ext cx="3929090" cy="4357718"/>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2714620"/>
            <a:ext cx="6357982" cy="523220"/>
          </a:xfrm>
          <a:prstGeom prst="rect">
            <a:avLst/>
          </a:prstGeom>
          <a:noFill/>
        </p:spPr>
        <p:txBody>
          <a:bodyPr wrap="square" rtlCol="0">
            <a:spAutoFit/>
          </a:bodyPr>
          <a:lstStyle/>
          <a:p>
            <a:pPr algn="ctr"/>
            <a:r>
              <a:rPr lang="tr-TR" sz="2800" b="1" dirty="0">
                <a:solidFill>
                  <a:srgbClr val="C00000"/>
                </a:solidFill>
              </a:rPr>
              <a:t>1461</a:t>
            </a:r>
          </a:p>
        </p:txBody>
      </p:sp>
    </p:spTree>
    <p:extLst>
      <p:ext uri="{BB962C8B-B14F-4D97-AF65-F5344CB8AC3E}">
        <p14:creationId xmlns:p14="http://schemas.microsoft.com/office/powerpoint/2010/main" val="301812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6" y="1571612"/>
            <a:ext cx="4429156" cy="3785652"/>
          </a:xfrm>
          <a:prstGeom prst="rect">
            <a:avLst/>
          </a:prstGeom>
          <a:noFill/>
        </p:spPr>
        <p:txBody>
          <a:bodyPr wrap="square" rtlCol="0">
            <a:spAutoFit/>
          </a:bodyPr>
          <a:lstStyle/>
          <a:p>
            <a:pPr algn="just"/>
            <a:r>
              <a:rPr lang="en-US" sz="1600" dirty="0"/>
              <a:t>The Byzantine economy was among the most advanced in Europe</a:t>
            </a:r>
            <a:r>
              <a:rPr lang="tr-TR" sz="1600" dirty="0"/>
              <a:t> </a:t>
            </a:r>
            <a:r>
              <a:rPr lang="en-US" sz="1600" dirty="0"/>
              <a:t>and the Mediterranean for many centuries. Europe, in particular, could not match Byzantine economic strength until late in the Middle Ages. Constantinople operated as a prime hub in a trading network that at various times extended across nearly all of Eurasia and North Africa, in particular as the primary western terminus of the famous Silk Road</a:t>
            </a:r>
            <a:r>
              <a:rPr lang="tr-TR" sz="1600" dirty="0"/>
              <a:t>.</a:t>
            </a:r>
            <a:r>
              <a:rPr lang="en-US" sz="1600" dirty="0"/>
              <a:t> </a:t>
            </a:r>
            <a:endParaRPr lang="tr-TR" sz="1600" dirty="0"/>
          </a:p>
          <a:p>
            <a:pPr algn="just"/>
            <a:endParaRPr lang="tr-TR" sz="1600" dirty="0"/>
          </a:p>
          <a:p>
            <a:pPr algn="just"/>
            <a:r>
              <a:rPr lang="en-US" sz="1600" dirty="0"/>
              <a:t>Until the first half of the 6th century and in sharp contrast with the decaying West, the Byzantine economy was flourishing and resilient.</a:t>
            </a:r>
            <a:endParaRPr lang="en-US" sz="1500" dirty="0"/>
          </a:p>
        </p:txBody>
      </p:sp>
      <p:pic>
        <p:nvPicPr>
          <p:cNvPr id="5" name="4 Resim" descr="11111.PNG"/>
          <p:cNvPicPr>
            <a:picLocks noChangeAspect="1"/>
          </p:cNvPicPr>
          <p:nvPr/>
        </p:nvPicPr>
        <p:blipFill>
          <a:blip r:embed="rId2"/>
          <a:stretch>
            <a:fillRect/>
          </a:stretch>
        </p:blipFill>
        <p:spPr>
          <a:xfrm>
            <a:off x="5072066" y="1714488"/>
            <a:ext cx="3268282" cy="3259726"/>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CAF530-65F8-8846-B08B-61B2EFAC8F01}"/>
              </a:ext>
            </a:extLst>
          </p:cNvPr>
          <p:cNvSpPr>
            <a:spLocks noGrp="1"/>
          </p:cNvSpPr>
          <p:nvPr>
            <p:ph type="title"/>
          </p:nvPr>
        </p:nvSpPr>
        <p:spPr>
          <a:xfrm>
            <a:off x="571472" y="142852"/>
            <a:ext cx="8086724" cy="928694"/>
          </a:xfrm>
        </p:spPr>
        <p:txBody>
          <a:bodyPr/>
          <a:lstStyle/>
          <a:p>
            <a:pPr algn="ctr"/>
            <a:r>
              <a:rPr lang="tr-TR" dirty="0"/>
              <a:t>Grand </a:t>
            </a:r>
            <a:r>
              <a:rPr lang="tr-TR" dirty="0" err="1"/>
              <a:t>Bazaar</a:t>
            </a:r>
            <a:endParaRPr lang="tr-TR" dirty="0"/>
          </a:p>
        </p:txBody>
      </p:sp>
      <p:pic>
        <p:nvPicPr>
          <p:cNvPr id="4" name="Resim 4">
            <a:extLst>
              <a:ext uri="{FF2B5EF4-FFF2-40B4-BE49-F238E27FC236}">
                <a16:creationId xmlns:a16="http://schemas.microsoft.com/office/drawing/2014/main" id="{031FA8F6-7F70-3148-A406-7924D1D5C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1604" y="1214422"/>
            <a:ext cx="6096000" cy="3429000"/>
          </a:xfrm>
          <a:prstGeom prst="rect">
            <a:avLst/>
          </a:prstGeom>
        </p:spPr>
      </p:pic>
      <p:sp>
        <p:nvSpPr>
          <p:cNvPr id="5" name="4 Metin kutusu"/>
          <p:cNvSpPr txBox="1"/>
          <p:nvPr/>
        </p:nvSpPr>
        <p:spPr>
          <a:xfrm>
            <a:off x="571472" y="5072074"/>
            <a:ext cx="8143932" cy="1477328"/>
          </a:xfrm>
          <a:prstGeom prst="rect">
            <a:avLst/>
          </a:prstGeom>
          <a:noFill/>
        </p:spPr>
        <p:txBody>
          <a:bodyPr wrap="square" rtlCol="0">
            <a:spAutoFit/>
          </a:bodyPr>
          <a:lstStyle/>
          <a:p>
            <a:pPr algn="just"/>
            <a:r>
              <a:rPr lang="tr-TR" dirty="0"/>
              <a:t>Grand </a:t>
            </a:r>
            <a:r>
              <a:rPr lang="tr-TR" dirty="0" err="1"/>
              <a:t>Bazaar</a:t>
            </a:r>
            <a:r>
              <a:rPr lang="tr-TR" dirty="0"/>
              <a:t> </a:t>
            </a:r>
            <a:r>
              <a:rPr lang="en-US" dirty="0"/>
              <a:t>in </a:t>
            </a:r>
            <a:r>
              <a:rPr lang="tr-TR" dirty="0" err="1"/>
              <a:t>Istanbul</a:t>
            </a:r>
            <a:r>
              <a:rPr lang="en-US" dirty="0"/>
              <a:t> is one of the largest and oldest</a:t>
            </a:r>
            <a:r>
              <a:rPr lang="tr-TR" dirty="0"/>
              <a:t> </a:t>
            </a:r>
            <a:r>
              <a:rPr lang="tr-TR" dirty="0" err="1"/>
              <a:t>covered</a:t>
            </a:r>
            <a:r>
              <a:rPr lang="tr-TR" dirty="0"/>
              <a:t> </a:t>
            </a:r>
            <a:r>
              <a:rPr lang="tr-TR" dirty="0" err="1"/>
              <a:t>markets</a:t>
            </a:r>
            <a:r>
              <a:rPr lang="en-US" dirty="0"/>
              <a:t> in the world, with 61 covered streets and over 4,000 shops</a:t>
            </a:r>
            <a:r>
              <a:rPr lang="en-US" baseline="30000" dirty="0"/>
              <a:t>[</a:t>
            </a:r>
            <a:r>
              <a:rPr lang="en-US" dirty="0"/>
              <a:t>on a total area of 30,700 m</a:t>
            </a:r>
            <a:r>
              <a:rPr lang="en-US" baseline="30000" dirty="0"/>
              <a:t>2</a:t>
            </a:r>
            <a:r>
              <a:rPr lang="en-US" dirty="0"/>
              <a:t>,</a:t>
            </a:r>
            <a:r>
              <a:rPr lang="en-US" baseline="30000" dirty="0"/>
              <a:t>[</a:t>
            </a:r>
            <a:r>
              <a:rPr lang="en-US" dirty="0"/>
              <a:t>attracting between 250,000 and 400,000 visitors daily. In 2014, it was listed No.1 among the world's most-visited tourist attractions with 91,250,000 annual visitors.</a:t>
            </a:r>
            <a:endParaRPr lang="tr-TR" dirty="0"/>
          </a:p>
        </p:txBody>
      </p:sp>
    </p:spTree>
    <p:extLst>
      <p:ext uri="{BB962C8B-B14F-4D97-AF65-F5344CB8AC3E}">
        <p14:creationId xmlns:p14="http://schemas.microsoft.com/office/powerpoint/2010/main" val="28533334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CAF530-65F8-8846-B08B-61B2EFAC8F01}"/>
              </a:ext>
            </a:extLst>
          </p:cNvPr>
          <p:cNvSpPr>
            <a:spLocks noGrp="1"/>
          </p:cNvSpPr>
          <p:nvPr>
            <p:ph type="title"/>
          </p:nvPr>
        </p:nvSpPr>
        <p:spPr>
          <a:xfrm>
            <a:off x="571472" y="142852"/>
            <a:ext cx="8086724" cy="928694"/>
          </a:xfrm>
        </p:spPr>
        <p:txBody>
          <a:bodyPr/>
          <a:lstStyle/>
          <a:p>
            <a:pPr algn="ctr"/>
            <a:r>
              <a:rPr lang="tr-TR" dirty="0"/>
              <a:t>Grand </a:t>
            </a:r>
            <a:r>
              <a:rPr lang="tr-TR" dirty="0" err="1"/>
              <a:t>Bazaar</a:t>
            </a:r>
            <a:endParaRPr lang="tr-TR" dirty="0"/>
          </a:p>
        </p:txBody>
      </p:sp>
      <p:sp>
        <p:nvSpPr>
          <p:cNvPr id="5" name="4 Metin kutusu"/>
          <p:cNvSpPr txBox="1"/>
          <p:nvPr/>
        </p:nvSpPr>
        <p:spPr>
          <a:xfrm>
            <a:off x="571472" y="5072074"/>
            <a:ext cx="8143932" cy="1477328"/>
          </a:xfrm>
          <a:prstGeom prst="rect">
            <a:avLst/>
          </a:prstGeom>
          <a:noFill/>
        </p:spPr>
        <p:txBody>
          <a:bodyPr wrap="square" rtlCol="0">
            <a:spAutoFit/>
          </a:bodyPr>
          <a:lstStyle/>
          <a:p>
            <a:pPr algn="just"/>
            <a:r>
              <a:rPr lang="en-US" dirty="0"/>
              <a:t>The construction of the future Grand Bazaar's core started during the winter of 1455/56, shortly after the Ottoman conquest of Constantinople and was part of a broader initiative to stimulate economic prosperity in Istanbul. Sultan </a:t>
            </a:r>
            <a:r>
              <a:rPr lang="en-US" dirty="0" err="1"/>
              <a:t>Mehmed</a:t>
            </a:r>
            <a:r>
              <a:rPr lang="en-US" dirty="0"/>
              <a:t> I</a:t>
            </a:r>
            <a:r>
              <a:rPr lang="tr-TR" dirty="0"/>
              <a:t>I</a:t>
            </a:r>
            <a:r>
              <a:rPr lang="en-US" dirty="0"/>
              <a:t>had an edifice erected devoted to the trading of textiles</a:t>
            </a:r>
            <a:r>
              <a:rPr lang="tr-TR" baseline="30000" dirty="0"/>
              <a:t> </a:t>
            </a:r>
            <a:r>
              <a:rPr lang="en-US" dirty="0"/>
              <a:t>and jewels near his palace in Constantinople.</a:t>
            </a:r>
            <a:r>
              <a:rPr lang="en-US" baseline="30000" dirty="0">
                <a:hlinkClick r:id="rId2"/>
              </a:rPr>
              <a:t>[9]</a:t>
            </a:r>
            <a:endParaRPr lang="tr-TR" dirty="0"/>
          </a:p>
        </p:txBody>
      </p:sp>
      <p:pic>
        <p:nvPicPr>
          <p:cNvPr id="1026" name="Picture 2"/>
          <p:cNvPicPr>
            <a:picLocks noChangeAspect="1" noChangeArrowheads="1"/>
          </p:cNvPicPr>
          <p:nvPr/>
        </p:nvPicPr>
        <p:blipFill>
          <a:blip r:embed="rId3"/>
          <a:srcRect/>
          <a:stretch>
            <a:fillRect/>
          </a:stretch>
        </p:blipFill>
        <p:spPr bwMode="auto">
          <a:xfrm>
            <a:off x="1428728" y="1142984"/>
            <a:ext cx="6558100" cy="3286148"/>
          </a:xfrm>
          <a:prstGeom prst="rect">
            <a:avLst/>
          </a:prstGeom>
          <a:noFill/>
          <a:ln w="9525">
            <a:noFill/>
            <a:miter lim="800000"/>
            <a:headEnd/>
            <a:tailEnd/>
          </a:ln>
          <a:effectLst/>
        </p:spPr>
      </p:pic>
    </p:spTree>
    <p:extLst>
      <p:ext uri="{BB962C8B-B14F-4D97-AF65-F5344CB8AC3E}">
        <p14:creationId xmlns:p14="http://schemas.microsoft.com/office/powerpoint/2010/main" val="28533334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C2CAF530-65F8-8846-B08B-61B2EFAC8F01}"/>
              </a:ext>
            </a:extLst>
          </p:cNvPr>
          <p:cNvSpPr>
            <a:spLocks noGrp="1"/>
          </p:cNvSpPr>
          <p:nvPr>
            <p:ph type="title"/>
          </p:nvPr>
        </p:nvSpPr>
        <p:spPr>
          <a:xfrm>
            <a:off x="571472" y="142852"/>
            <a:ext cx="8086724" cy="928694"/>
          </a:xfrm>
        </p:spPr>
        <p:txBody>
          <a:bodyPr/>
          <a:lstStyle/>
          <a:p>
            <a:pPr algn="ctr"/>
            <a:r>
              <a:rPr lang="tr-TR" dirty="0"/>
              <a:t>Grand </a:t>
            </a:r>
            <a:r>
              <a:rPr lang="tr-TR" dirty="0" err="1"/>
              <a:t>Bazaar</a:t>
            </a:r>
            <a:endParaRPr lang="tr-TR" dirty="0"/>
          </a:p>
        </p:txBody>
      </p:sp>
      <p:sp>
        <p:nvSpPr>
          <p:cNvPr id="5" name="4 Metin kutusu"/>
          <p:cNvSpPr txBox="1"/>
          <p:nvPr/>
        </p:nvSpPr>
        <p:spPr>
          <a:xfrm>
            <a:off x="571472" y="5072074"/>
            <a:ext cx="8143932" cy="1569660"/>
          </a:xfrm>
          <a:prstGeom prst="rect">
            <a:avLst/>
          </a:prstGeom>
          <a:noFill/>
        </p:spPr>
        <p:txBody>
          <a:bodyPr wrap="square" rtlCol="0">
            <a:spAutoFit/>
          </a:bodyPr>
          <a:lstStyle/>
          <a:p>
            <a:pPr algn="just"/>
            <a:r>
              <a:rPr lang="en-US" sz="1600" dirty="0"/>
              <a:t>Today the Grand Bazaar is a thriving complex, employing 26,000 people</a:t>
            </a:r>
            <a:r>
              <a:rPr lang="en-US" sz="1600" baseline="30000" dirty="0"/>
              <a:t>[</a:t>
            </a:r>
            <a:r>
              <a:rPr lang="en-US" sz="1600" dirty="0"/>
              <a:t>visited by between 250,000 and 400,000 visitors daily, and one of the major landmarks of </a:t>
            </a:r>
            <a:r>
              <a:rPr lang="en-US" sz="1600" dirty="0" err="1"/>
              <a:t>Istanbul.It</a:t>
            </a:r>
            <a:r>
              <a:rPr lang="en-US" sz="1600" dirty="0"/>
              <a:t> must compete with modern shopping malls common in Istanbul, but its beauty and fascination represent a formidable advantage for it. The head of the Grand Bazaar Artisans Association claimed that the complex was in 2011 – the year of its 550th birthday – the most visited monument in the world.</a:t>
            </a:r>
            <a:endParaRPr lang="tr-TR" sz="1600" dirty="0"/>
          </a:p>
        </p:txBody>
      </p:sp>
      <p:pic>
        <p:nvPicPr>
          <p:cNvPr id="6" name="5 Resim" descr="12.PNG"/>
          <p:cNvPicPr>
            <a:picLocks noChangeAspect="1"/>
          </p:cNvPicPr>
          <p:nvPr/>
        </p:nvPicPr>
        <p:blipFill>
          <a:blip r:embed="rId2"/>
          <a:stretch>
            <a:fillRect/>
          </a:stretch>
        </p:blipFill>
        <p:spPr>
          <a:xfrm>
            <a:off x="1428728" y="1142984"/>
            <a:ext cx="6357982" cy="3704876"/>
          </a:xfrm>
          <a:prstGeom prst="rect">
            <a:avLst/>
          </a:prstGeom>
        </p:spPr>
      </p:pic>
    </p:spTree>
    <p:extLst>
      <p:ext uri="{BB962C8B-B14F-4D97-AF65-F5344CB8AC3E}">
        <p14:creationId xmlns:p14="http://schemas.microsoft.com/office/powerpoint/2010/main" val="2853333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Hagia</a:t>
            </a:r>
            <a:r>
              <a:rPr lang="tr-TR" sz="2800" b="1" dirty="0">
                <a:solidFill>
                  <a:srgbClr val="C00000"/>
                </a:solidFill>
              </a:rPr>
              <a:t> </a:t>
            </a:r>
            <a:r>
              <a:rPr lang="tr-TR" sz="2800" b="1" dirty="0" err="1">
                <a:solidFill>
                  <a:srgbClr val="C00000"/>
                </a:solidFill>
              </a:rPr>
              <a:t>Sophia</a:t>
            </a:r>
            <a:endParaRPr lang="tr-TR" sz="2800" b="1" dirty="0">
              <a:solidFill>
                <a:srgbClr val="C00000"/>
              </a:solidFill>
            </a:endParaRPr>
          </a:p>
        </p:txBody>
      </p:sp>
      <p:sp>
        <p:nvSpPr>
          <p:cNvPr id="4" name="3 Metin kutusu"/>
          <p:cNvSpPr txBox="1"/>
          <p:nvPr/>
        </p:nvSpPr>
        <p:spPr>
          <a:xfrm>
            <a:off x="500034" y="1071546"/>
            <a:ext cx="4429156" cy="5447645"/>
          </a:xfrm>
          <a:prstGeom prst="rect">
            <a:avLst/>
          </a:prstGeom>
          <a:noFill/>
        </p:spPr>
        <p:txBody>
          <a:bodyPr wrap="square" rtlCol="0">
            <a:spAutoFit/>
          </a:bodyPr>
          <a:lstStyle/>
          <a:p>
            <a:pPr algn="just"/>
            <a:r>
              <a:rPr lang="tr-TR" sz="1600" b="1" dirty="0" err="1"/>
              <a:t>Hagia</a:t>
            </a:r>
            <a:r>
              <a:rPr lang="tr-TR" sz="1600" b="1" dirty="0"/>
              <a:t> </a:t>
            </a:r>
            <a:r>
              <a:rPr lang="tr-TR" sz="1600" b="1" dirty="0" err="1"/>
              <a:t>Sophia</a:t>
            </a:r>
            <a:r>
              <a:rPr lang="tr-TR" sz="1600" b="1" dirty="0"/>
              <a:t> </a:t>
            </a:r>
            <a:r>
              <a:rPr lang="en-US" sz="1500" dirty="0"/>
              <a:t>is a Late Antique place of worship in Istanbul. Built in 537 as the patriarchal cathedral</a:t>
            </a:r>
            <a:r>
              <a:rPr lang="tr-TR" sz="1500" dirty="0"/>
              <a:t> </a:t>
            </a:r>
            <a:r>
              <a:rPr lang="en-US" sz="1500" dirty="0"/>
              <a:t>of the imperial capital of Constantinople, it was the largest Christian church of the eastern Roman Empire (the Byzantine Empire) and the Eastern Orthodox Church, except during the Latin Empire from 1204 to 1261, when it became the city's Roman Catholic cathedral. In 1453, after the Fall of Constantinople to the Ottoman Empire, it was converted into a mosque. In 1935 the secular Turkish Republic established it as a </a:t>
            </a:r>
            <a:r>
              <a:rPr lang="en-US" sz="1500" dirty="0" err="1"/>
              <a:t>museum.Built</a:t>
            </a:r>
            <a:r>
              <a:rPr lang="en-US" sz="1500" dirty="0"/>
              <a:t> by the eastern Roman emperor Justinian I as the Christian cathedral</a:t>
            </a:r>
            <a:r>
              <a:rPr lang="tr-TR" sz="1500" dirty="0"/>
              <a:t> of</a:t>
            </a:r>
            <a:r>
              <a:rPr lang="en-US" sz="1500" dirty="0"/>
              <a:t> Constantinople for the state church of the Roman Empire between 532 and 537, the church was then the world's largest interior space and among the first to employ a fully </a:t>
            </a:r>
            <a:r>
              <a:rPr lang="en-US" sz="1500" dirty="0" err="1"/>
              <a:t>pendentive</a:t>
            </a:r>
            <a:r>
              <a:rPr lang="en-US" sz="1500" dirty="0"/>
              <a:t> dome. It is considered the epitome of Byzantine architecture</a:t>
            </a:r>
            <a:r>
              <a:rPr lang="tr-TR" sz="1500" baseline="30000" dirty="0"/>
              <a:t> </a:t>
            </a:r>
            <a:r>
              <a:rPr lang="en-US" sz="1500" dirty="0"/>
              <a:t>and is said to have "changed the history of </a:t>
            </a:r>
            <a:r>
              <a:rPr lang="en-US" sz="1500" dirty="0" err="1"/>
              <a:t>architecture".The</a:t>
            </a:r>
            <a:r>
              <a:rPr lang="en-US" sz="1500" dirty="0"/>
              <a:t> building was designed by the Greek geometers </a:t>
            </a:r>
            <a:r>
              <a:rPr lang="en-US" sz="1500" dirty="0" err="1"/>
              <a:t>Isidore</a:t>
            </a:r>
            <a:r>
              <a:rPr lang="en-US" sz="1500" dirty="0"/>
              <a:t> of Miletus</a:t>
            </a:r>
            <a:r>
              <a:rPr lang="tr-TR" sz="1500" dirty="0"/>
              <a:t> </a:t>
            </a:r>
            <a:r>
              <a:rPr lang="en-US" sz="1500" dirty="0"/>
              <a:t>and </a:t>
            </a:r>
            <a:r>
              <a:rPr lang="en-US" sz="1500" dirty="0" err="1"/>
              <a:t>Anthemius</a:t>
            </a:r>
            <a:r>
              <a:rPr lang="en-US" sz="1500" dirty="0"/>
              <a:t> of </a:t>
            </a:r>
            <a:r>
              <a:rPr lang="en-US" sz="1500" dirty="0" err="1"/>
              <a:t>Tralles</a:t>
            </a:r>
            <a:r>
              <a:rPr lang="en-US" sz="1500" baseline="30000" dirty="0">
                <a:hlinkClick r:id="rId2"/>
              </a:rPr>
              <a:t>[]</a:t>
            </a:r>
            <a:endParaRPr lang="en-US" sz="1500" dirty="0"/>
          </a:p>
        </p:txBody>
      </p:sp>
      <p:pic>
        <p:nvPicPr>
          <p:cNvPr id="6" name="5 Resim" descr="11111.PNG"/>
          <p:cNvPicPr>
            <a:picLocks noChangeAspect="1"/>
          </p:cNvPicPr>
          <p:nvPr/>
        </p:nvPicPr>
        <p:blipFill>
          <a:blip r:embed="rId3"/>
          <a:stretch>
            <a:fillRect/>
          </a:stretch>
        </p:blipFill>
        <p:spPr>
          <a:xfrm>
            <a:off x="4929190" y="1285860"/>
            <a:ext cx="3918959" cy="4286280"/>
          </a:xfrm>
          <a:prstGeom prst="rect">
            <a:avLst/>
          </a:prstGeom>
        </p:spPr>
      </p:pic>
    </p:spTree>
    <p:extLst>
      <p:ext uri="{BB962C8B-B14F-4D97-AF65-F5344CB8AC3E}">
        <p14:creationId xmlns:p14="http://schemas.microsoft.com/office/powerpoint/2010/main" val="301812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Metin kutusu"/>
          <p:cNvSpPr txBox="1"/>
          <p:nvPr/>
        </p:nvSpPr>
        <p:spPr>
          <a:xfrm>
            <a:off x="1428728" y="428604"/>
            <a:ext cx="6357982" cy="523220"/>
          </a:xfrm>
          <a:prstGeom prst="rect">
            <a:avLst/>
          </a:prstGeom>
          <a:noFill/>
        </p:spPr>
        <p:txBody>
          <a:bodyPr wrap="square" rtlCol="0">
            <a:spAutoFit/>
          </a:bodyPr>
          <a:lstStyle/>
          <a:p>
            <a:pPr algn="ctr"/>
            <a:r>
              <a:rPr lang="tr-TR" sz="2800" b="1" dirty="0" err="1">
                <a:solidFill>
                  <a:srgbClr val="C00000"/>
                </a:solidFill>
              </a:rPr>
              <a:t>Eastern</a:t>
            </a:r>
            <a:r>
              <a:rPr lang="tr-TR" sz="2800" b="1" dirty="0">
                <a:solidFill>
                  <a:srgbClr val="C00000"/>
                </a:solidFill>
              </a:rPr>
              <a:t> Roman </a:t>
            </a:r>
            <a:r>
              <a:rPr lang="tr-TR" sz="2800" b="1" dirty="0" err="1">
                <a:solidFill>
                  <a:srgbClr val="C00000"/>
                </a:solidFill>
              </a:rPr>
              <a:t>Empire</a:t>
            </a:r>
            <a:endParaRPr lang="tr-TR" sz="2800" b="1" dirty="0">
              <a:solidFill>
                <a:srgbClr val="C00000"/>
              </a:solidFill>
            </a:endParaRPr>
          </a:p>
        </p:txBody>
      </p:sp>
      <p:sp>
        <p:nvSpPr>
          <p:cNvPr id="4" name="3 Metin kutusu"/>
          <p:cNvSpPr txBox="1"/>
          <p:nvPr/>
        </p:nvSpPr>
        <p:spPr>
          <a:xfrm>
            <a:off x="428596" y="1071546"/>
            <a:ext cx="4429156" cy="5401479"/>
          </a:xfrm>
          <a:prstGeom prst="rect">
            <a:avLst/>
          </a:prstGeom>
          <a:noFill/>
        </p:spPr>
        <p:txBody>
          <a:bodyPr wrap="square" rtlCol="0">
            <a:spAutoFit/>
          </a:bodyPr>
          <a:lstStyle/>
          <a:p>
            <a:pPr algn="just"/>
            <a:r>
              <a:rPr lang="en-US" sz="1500" dirty="0"/>
              <a:t>After the Fall of Constantinople to the Ottoman Empire in 1453,it was converted to a mosque</a:t>
            </a:r>
            <a:r>
              <a:rPr lang="tr-TR" sz="1500" dirty="0"/>
              <a:t> </a:t>
            </a:r>
            <a:r>
              <a:rPr lang="en-US" sz="1500" dirty="0"/>
              <a:t>by </a:t>
            </a:r>
            <a:r>
              <a:rPr lang="en-US" sz="1500" dirty="0" err="1"/>
              <a:t>Mehmed</a:t>
            </a:r>
            <a:r>
              <a:rPr lang="en-US" sz="1500" dirty="0"/>
              <a:t> the Conqueror. The patriarchate moved to the Church of the Holy Apostles, which became the city's cathedral. Although some parts of the city had fallen into disrepair, the cathedral had been maintained with funds set aside for this purpose, and the Christian cathedral made a strong impression on the new Ottoman rulers who conceived its conversion. Islamic architectural features were added, such as a </a:t>
            </a:r>
            <a:r>
              <a:rPr lang="en-US" sz="1500" dirty="0" err="1"/>
              <a:t>minbar</a:t>
            </a:r>
            <a:r>
              <a:rPr lang="en-US" sz="1500" dirty="0"/>
              <a:t> (pulpit), four minarets, and a </a:t>
            </a:r>
            <a:r>
              <a:rPr lang="en-US" sz="1500" dirty="0" err="1"/>
              <a:t>mihrab</a:t>
            </a:r>
            <a:r>
              <a:rPr lang="en-US" sz="1500" dirty="0"/>
              <a:t> – a niche indicating the direction of prayer (</a:t>
            </a:r>
            <a:r>
              <a:rPr lang="en-US" sz="1500" dirty="0" err="1"/>
              <a:t>qibla</a:t>
            </a:r>
            <a:r>
              <a:rPr lang="en-US" sz="1500" dirty="0"/>
              <a:t>). From its initial conversion until the construction in 1616 of the nearby Sultan Ahmed Mosque, aka the Blue Mosque, it was the principal mosque of Istanbul. The complex remained a mosque until 1931, when it was closed to the public for four years. It was re-opened in 1935 as a museum by the secular Republic of Turkey.</a:t>
            </a:r>
            <a:r>
              <a:rPr lang="en-US" sz="1500" baseline="30000" dirty="0">
                <a:hlinkClick r:id="rId2"/>
              </a:rPr>
              <a:t>[17]</a:t>
            </a:r>
            <a:r>
              <a:rPr lang="en-US" sz="1500" dirty="0"/>
              <a:t> According to data released by the Ministry of Culture and Tourism, </a:t>
            </a:r>
            <a:r>
              <a:rPr lang="en-US" sz="1500" dirty="0" err="1"/>
              <a:t>Hagia</a:t>
            </a:r>
            <a:r>
              <a:rPr lang="en-US" sz="1500" dirty="0"/>
              <a:t> Sophia was Turkey's most visited tourist attraction in 2015</a:t>
            </a:r>
            <a:r>
              <a:rPr lang="en-US" sz="1500" baseline="30000" dirty="0">
                <a:hlinkClick r:id="rId2"/>
              </a:rPr>
              <a:t>[</a:t>
            </a:r>
            <a:endParaRPr lang="en-US" sz="1500" dirty="0"/>
          </a:p>
        </p:txBody>
      </p:sp>
      <p:pic>
        <p:nvPicPr>
          <p:cNvPr id="5" name="4 Resim" descr="1.PNG"/>
          <p:cNvPicPr>
            <a:picLocks noChangeAspect="1"/>
          </p:cNvPicPr>
          <p:nvPr/>
        </p:nvPicPr>
        <p:blipFill>
          <a:blip r:embed="rId3"/>
          <a:stretch>
            <a:fillRect/>
          </a:stretch>
        </p:blipFill>
        <p:spPr>
          <a:xfrm>
            <a:off x="4857752" y="1714488"/>
            <a:ext cx="4023001" cy="3929090"/>
          </a:xfrm>
          <a:prstGeom prst="rect">
            <a:avLst/>
          </a:prstGeom>
        </p:spPr>
      </p:pic>
    </p:spTree>
    <p:extLst>
      <p:ext uri="{BB962C8B-B14F-4D97-AF65-F5344CB8AC3E}">
        <p14:creationId xmlns:p14="http://schemas.microsoft.com/office/powerpoint/2010/main" val="301812424"/>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Kağıt">
  <a:themeElements>
    <a:clrScheme name="Kağıt">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Kağıt">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Kağıt">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598</TotalTime>
  <Words>1972</Words>
  <Application>Microsoft Office PowerPoint</Application>
  <PresentationFormat>Diavoorstelling (4:3)</PresentationFormat>
  <Paragraphs>201</Paragraphs>
  <Slides>72</Slides>
  <Notes>0</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72</vt:i4>
      </vt:variant>
    </vt:vector>
  </HeadingPairs>
  <TitlesOfParts>
    <vt:vector size="77" baseType="lpstr">
      <vt:lpstr>Algerian</vt:lpstr>
      <vt:lpstr>Arial</vt:lpstr>
      <vt:lpstr>Constantia</vt:lpstr>
      <vt:lpstr>Wingdings 2</vt:lpstr>
      <vt:lpstr>Kağıt</vt:lpstr>
      <vt:lpstr>TURKISH HISTORY</vt:lpstr>
      <vt:lpstr>CONTENT</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1453</vt:lpstr>
      <vt:lpstr>The Rise Of Ottoman Empire</vt:lpstr>
      <vt:lpstr>Map of Ottoman Empire</vt:lpstr>
      <vt:lpstr>Before Ottoman Empire: Constantinople </vt:lpstr>
      <vt:lpstr>PowerPoint-presentatie</vt:lpstr>
      <vt:lpstr>Hagia Sofia</vt:lpstr>
      <vt:lpstr>Chora Church</vt:lpstr>
      <vt:lpstr>Sergio And Bakhos Church</vt:lpstr>
      <vt:lpstr>After Rising: Ottoman Empire</vt:lpstr>
      <vt:lpstr>PowerPoint-presentatie</vt:lpstr>
      <vt:lpstr>Topkapı Palace</vt:lpstr>
      <vt:lpstr>Fatih Mosque</vt:lpstr>
      <vt:lpstr>Orthodox Church</vt:lpstr>
      <vt:lpstr>Several Examples From Art</vt:lpstr>
      <vt:lpstr>Ottoman Tiles / Çini </vt:lpstr>
      <vt:lpstr>Hat Art / Ottoman Calligraphy</vt:lpstr>
      <vt:lpstr>Ebru / Marbling</vt:lpstr>
      <vt:lpstr>Science/Literature/Philosophy</vt:lpstr>
      <vt:lpstr>Fuzuli</vt:lpstr>
      <vt:lpstr>Nefi</vt:lpstr>
      <vt:lpstr>The War / The Conquest of Istanbul</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Grand Bazaar</vt:lpstr>
      <vt:lpstr>Grand Bazaar</vt:lpstr>
      <vt:lpstr>Grand Bazaar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Rise Of Ottoman Empire</dc:title>
  <dc:creator>Omer</dc:creator>
  <cp:lastModifiedBy>Bogaard, N.W.M.</cp:lastModifiedBy>
  <cp:revision>83</cp:revision>
  <dcterms:created xsi:type="dcterms:W3CDTF">2019-03-23T20:03:02Z</dcterms:created>
  <dcterms:modified xsi:type="dcterms:W3CDTF">2020-12-16T08:20:17Z</dcterms:modified>
</cp:coreProperties>
</file>